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38" r:id="rId2"/>
    <p:sldId id="337" r:id="rId3"/>
    <p:sldId id="445" r:id="rId4"/>
    <p:sldId id="482" r:id="rId5"/>
    <p:sldId id="478" r:id="rId6"/>
    <p:sldId id="448" r:id="rId7"/>
    <p:sldId id="483" r:id="rId8"/>
    <p:sldId id="481" r:id="rId9"/>
    <p:sldId id="407" r:id="rId10"/>
    <p:sldId id="488" r:id="rId11"/>
    <p:sldId id="489" r:id="rId12"/>
    <p:sldId id="490" r:id="rId13"/>
    <p:sldId id="491" r:id="rId14"/>
    <p:sldId id="306" r:id="rId15"/>
  </p:sldIdLst>
  <p:sldSz cx="12195175" cy="6859588"/>
  <p:notesSz cx="6858000" cy="9144000"/>
  <p:embeddedFontLst>
    <p:embeddedFont>
      <p:font typeface="Arial Unicode MS" panose="0201060003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微软雅黑" panose="020B0503020204020204" pitchFamily="34" charset="-122"/>
      <p:regular r:id="rId23"/>
      <p:bold r:id="rId24"/>
    </p:embeddedFont>
    <p:embeddedFont>
      <p:font typeface="Arial Black" panose="020B0A04020102020204" pitchFamily="34" charset="0"/>
      <p:bold r:id="rId25"/>
    </p:embeddedFont>
  </p:embeddedFontLst>
  <p:custDataLst>
    <p:tags r:id="rId26"/>
  </p:custDataLst>
  <p:defaultTextStyle>
    <a:defPPr>
      <a:defRPr lang="zh-CN"/>
    </a:defPPr>
    <a:lvl1pPr algn="l" defTabSz="1219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indent="-152400" algn="l" defTabSz="1219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indent="-304800" algn="l" defTabSz="1219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indent="-457200" algn="l" defTabSz="1219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indent="-609600" algn="l" defTabSz="1219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66"/>
    <a:srgbClr val="F1F0F0"/>
    <a:srgbClr val="11693B"/>
    <a:srgbClr val="FCFCFC"/>
    <a:srgbClr val="0070C0"/>
    <a:srgbClr val="397CE7"/>
    <a:srgbClr val="E3E2E0"/>
    <a:srgbClr val="2064B7"/>
    <a:srgbClr val="005DA2"/>
    <a:srgbClr val="709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89550" autoAdjust="0"/>
  </p:normalViewPr>
  <p:slideViewPr>
    <p:cSldViewPr showGuides="1">
      <p:cViewPr>
        <p:scale>
          <a:sx n="60" d="100"/>
          <a:sy n="60" d="100"/>
        </p:scale>
        <p:origin x="716" y="304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12108"/>
    </p:cViewPr>
  </p:sorter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3EA0CA-2CD8-40F9-8334-20883E865903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E96E1F7-E7C2-4FAC-A35D-65BDB54D32C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众创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014145-D476-4874-BDCB-1F529CFE1179}" type="parTrans" cxnId="{0F000F2B-7C64-4E54-83B1-9F617F50F59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0DFD5D-AD01-4619-9030-FDC9EFE9F3B4}" type="sibTrans" cxnId="{0F000F2B-7C64-4E54-83B1-9F617F50F59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F87A3C-49DB-4DEE-9F15-85DBF59C9533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个性化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55F9F2-F220-478A-8D8F-79E22A69FE2A}" type="parTrans" cxnId="{FE58321D-A4EF-4B2B-8500-0606BC0DF18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20B5CF-23B3-4E1B-BCBA-EA35435D27EC}" type="sibTrans" cxnId="{FE58321D-A4EF-4B2B-8500-0606BC0DF18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751005-1B97-425E-BD15-E19991A8B56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分享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E40182-9949-4C39-BAD7-678860C5123A}" type="parTrans" cxnId="{3E418053-0D56-4815-A7CF-ACC9372AD24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1C515C-DD55-41FB-82B6-A1353F850F0C}" type="sibTrans" cxnId="{3E418053-0D56-4815-A7CF-ACC9372AD24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8DE8C5-E546-4728-AA24-36FBF04C1D03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D654DB-0856-4E4D-B488-7BC48B457071}" type="parTrans" cxnId="{CD241918-8F47-47B1-A781-BE500863614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14120B-AAEF-4228-BBAE-ABA91BA02A73}" type="sibTrans" cxnId="{CD241918-8F47-47B1-A781-BE500863614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CEB603-4DC8-4768-8F06-5EFB1B74700B}" type="pres">
      <dgm:prSet presAssocID="{F73EA0CA-2CD8-40F9-8334-20883E86590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414621F-CB75-450A-8172-D2633563E8E3}" type="pres">
      <dgm:prSet presAssocID="{8E96E1F7-E7C2-4FAC-A35D-65BDB54D32CF}" presName="Accent1" presStyleCnt="0"/>
      <dgm:spPr/>
    </dgm:pt>
    <dgm:pt modelId="{96D7D49B-EB7B-486C-ADA0-587788C72A0E}" type="pres">
      <dgm:prSet presAssocID="{8E96E1F7-E7C2-4FAC-A35D-65BDB54D32CF}" presName="Accent" presStyleLbl="node1" presStyleIdx="0" presStyleCnt="4"/>
      <dgm:spPr/>
    </dgm:pt>
    <dgm:pt modelId="{BA59E541-20EE-4882-B539-DCB2071A0CBD}" type="pres">
      <dgm:prSet presAssocID="{8E96E1F7-E7C2-4FAC-A35D-65BDB54D32CF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C468D80-83D9-4F4C-A6F8-8D7575DF4B83}" type="pres">
      <dgm:prSet presAssocID="{0FF87A3C-49DB-4DEE-9F15-85DBF59C9533}" presName="Accent2" presStyleCnt="0"/>
      <dgm:spPr/>
    </dgm:pt>
    <dgm:pt modelId="{766BFF43-543E-4DC5-B1BE-CC3106E453F4}" type="pres">
      <dgm:prSet presAssocID="{0FF87A3C-49DB-4DEE-9F15-85DBF59C9533}" presName="Accent" presStyleLbl="node1" presStyleIdx="1" presStyleCnt="4"/>
      <dgm:spPr/>
    </dgm:pt>
    <dgm:pt modelId="{73ADE6B2-215A-4FA7-ADD2-F37E86756807}" type="pres">
      <dgm:prSet presAssocID="{0FF87A3C-49DB-4DEE-9F15-85DBF59C9533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98DC7BB6-D11B-4366-B55E-A133E76B142E}" type="pres">
      <dgm:prSet presAssocID="{EB751005-1B97-425E-BD15-E19991A8B569}" presName="Accent3" presStyleCnt="0"/>
      <dgm:spPr/>
    </dgm:pt>
    <dgm:pt modelId="{4F1A2F45-4F3B-4864-BB12-16F8EE49FAB8}" type="pres">
      <dgm:prSet presAssocID="{EB751005-1B97-425E-BD15-E19991A8B569}" presName="Accent" presStyleLbl="node1" presStyleIdx="2" presStyleCnt="4"/>
      <dgm:spPr/>
    </dgm:pt>
    <dgm:pt modelId="{F8A9CE58-C5EE-4C11-8C10-8F4FF7B0BC39}" type="pres">
      <dgm:prSet presAssocID="{EB751005-1B97-425E-BD15-E19991A8B569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0C796EB1-F8DC-4B4D-AED7-2C8D3567B446}" type="pres">
      <dgm:prSet presAssocID="{3C8DE8C5-E546-4728-AA24-36FBF04C1D03}" presName="Accent4" presStyleCnt="0"/>
      <dgm:spPr/>
    </dgm:pt>
    <dgm:pt modelId="{1A7E97DD-E638-4F21-A66A-DC88C4E7EB01}" type="pres">
      <dgm:prSet presAssocID="{3C8DE8C5-E546-4728-AA24-36FBF04C1D03}" presName="Accent" presStyleLbl="node1" presStyleIdx="3" presStyleCnt="4"/>
      <dgm:spPr/>
    </dgm:pt>
    <dgm:pt modelId="{76B7DC33-C645-4913-9927-52FECC74C144}" type="pres">
      <dgm:prSet presAssocID="{3C8DE8C5-E546-4728-AA24-36FBF04C1D03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168BC87-06F0-493C-AE55-28C7AED86326}" type="presOf" srcId="{3C8DE8C5-E546-4728-AA24-36FBF04C1D03}" destId="{76B7DC33-C645-4913-9927-52FECC74C144}" srcOrd="0" destOrd="0" presId="urn:microsoft.com/office/officeart/2009/layout/CircleArrowProcess"/>
    <dgm:cxn modelId="{3E4B053C-701F-4409-8C0D-9111437A565D}" type="presOf" srcId="{0FF87A3C-49DB-4DEE-9F15-85DBF59C9533}" destId="{73ADE6B2-215A-4FA7-ADD2-F37E86756807}" srcOrd="0" destOrd="0" presId="urn:microsoft.com/office/officeart/2009/layout/CircleArrowProcess"/>
    <dgm:cxn modelId="{29A90952-AB4E-4A95-9140-5B9CA6E419B1}" type="presOf" srcId="{8E96E1F7-E7C2-4FAC-A35D-65BDB54D32CF}" destId="{BA59E541-20EE-4882-B539-DCB2071A0CBD}" srcOrd="0" destOrd="0" presId="urn:microsoft.com/office/officeart/2009/layout/CircleArrowProcess"/>
    <dgm:cxn modelId="{AF8FEF19-25EB-4F67-95D2-A07A2A158128}" type="presOf" srcId="{F73EA0CA-2CD8-40F9-8334-20883E865903}" destId="{C6CEB603-4DC8-4768-8F06-5EFB1B74700B}" srcOrd="0" destOrd="0" presId="urn:microsoft.com/office/officeart/2009/layout/CircleArrowProcess"/>
    <dgm:cxn modelId="{3E418053-0D56-4815-A7CF-ACC9372AD246}" srcId="{F73EA0CA-2CD8-40F9-8334-20883E865903}" destId="{EB751005-1B97-425E-BD15-E19991A8B569}" srcOrd="2" destOrd="0" parTransId="{7AE40182-9949-4C39-BAD7-678860C5123A}" sibTransId="{DB1C515C-DD55-41FB-82B6-A1353F850F0C}"/>
    <dgm:cxn modelId="{1A7C0B13-15EE-4F37-A7ED-ADEBE8E6480C}" type="presOf" srcId="{EB751005-1B97-425E-BD15-E19991A8B569}" destId="{F8A9CE58-C5EE-4C11-8C10-8F4FF7B0BC39}" srcOrd="0" destOrd="0" presId="urn:microsoft.com/office/officeart/2009/layout/CircleArrowProcess"/>
    <dgm:cxn modelId="{CD241918-8F47-47B1-A781-BE5008636140}" srcId="{F73EA0CA-2CD8-40F9-8334-20883E865903}" destId="{3C8DE8C5-E546-4728-AA24-36FBF04C1D03}" srcOrd="3" destOrd="0" parTransId="{E9D654DB-0856-4E4D-B488-7BC48B457071}" sibTransId="{9714120B-AAEF-4228-BBAE-ABA91BA02A73}"/>
    <dgm:cxn modelId="{FE58321D-A4EF-4B2B-8500-0606BC0DF18E}" srcId="{F73EA0CA-2CD8-40F9-8334-20883E865903}" destId="{0FF87A3C-49DB-4DEE-9F15-85DBF59C9533}" srcOrd="1" destOrd="0" parTransId="{D255F9F2-F220-478A-8D8F-79E22A69FE2A}" sibTransId="{0220B5CF-23B3-4E1B-BCBA-EA35435D27EC}"/>
    <dgm:cxn modelId="{0F000F2B-7C64-4E54-83B1-9F617F50F59B}" srcId="{F73EA0CA-2CD8-40F9-8334-20883E865903}" destId="{8E96E1F7-E7C2-4FAC-A35D-65BDB54D32CF}" srcOrd="0" destOrd="0" parTransId="{33014145-D476-4874-BDCB-1F529CFE1179}" sibTransId="{440DFD5D-AD01-4619-9030-FDC9EFE9F3B4}"/>
    <dgm:cxn modelId="{610AD938-E49A-40E6-8DBD-187D332441A7}" type="presParOf" srcId="{C6CEB603-4DC8-4768-8F06-5EFB1B74700B}" destId="{5414621F-CB75-450A-8172-D2633563E8E3}" srcOrd="0" destOrd="0" presId="urn:microsoft.com/office/officeart/2009/layout/CircleArrowProcess"/>
    <dgm:cxn modelId="{CD27DBAC-5F66-414E-B07E-D343DA80634A}" type="presParOf" srcId="{5414621F-CB75-450A-8172-D2633563E8E3}" destId="{96D7D49B-EB7B-486C-ADA0-587788C72A0E}" srcOrd="0" destOrd="0" presId="urn:microsoft.com/office/officeart/2009/layout/CircleArrowProcess"/>
    <dgm:cxn modelId="{AA74DB55-F478-4A96-ACFA-5EDDBE621526}" type="presParOf" srcId="{C6CEB603-4DC8-4768-8F06-5EFB1B74700B}" destId="{BA59E541-20EE-4882-B539-DCB2071A0CBD}" srcOrd="1" destOrd="0" presId="urn:microsoft.com/office/officeart/2009/layout/CircleArrowProcess"/>
    <dgm:cxn modelId="{083D436D-0500-4BA1-A3D3-9FB34AA7C609}" type="presParOf" srcId="{C6CEB603-4DC8-4768-8F06-5EFB1B74700B}" destId="{0C468D80-83D9-4F4C-A6F8-8D7575DF4B83}" srcOrd="2" destOrd="0" presId="urn:microsoft.com/office/officeart/2009/layout/CircleArrowProcess"/>
    <dgm:cxn modelId="{DAE6533A-F5BC-4BFC-9A03-828DF6436868}" type="presParOf" srcId="{0C468D80-83D9-4F4C-A6F8-8D7575DF4B83}" destId="{766BFF43-543E-4DC5-B1BE-CC3106E453F4}" srcOrd="0" destOrd="0" presId="urn:microsoft.com/office/officeart/2009/layout/CircleArrowProcess"/>
    <dgm:cxn modelId="{1466BEB8-5480-48DE-A66B-6A87AA0D92FD}" type="presParOf" srcId="{C6CEB603-4DC8-4768-8F06-5EFB1B74700B}" destId="{73ADE6B2-215A-4FA7-ADD2-F37E86756807}" srcOrd="3" destOrd="0" presId="urn:microsoft.com/office/officeart/2009/layout/CircleArrowProcess"/>
    <dgm:cxn modelId="{E8CB2FB7-13F3-458C-90EB-F6C893983C30}" type="presParOf" srcId="{C6CEB603-4DC8-4768-8F06-5EFB1B74700B}" destId="{98DC7BB6-D11B-4366-B55E-A133E76B142E}" srcOrd="4" destOrd="0" presId="urn:microsoft.com/office/officeart/2009/layout/CircleArrowProcess"/>
    <dgm:cxn modelId="{A04BF308-8195-4D7C-B7D4-9890AD9A1C33}" type="presParOf" srcId="{98DC7BB6-D11B-4366-B55E-A133E76B142E}" destId="{4F1A2F45-4F3B-4864-BB12-16F8EE49FAB8}" srcOrd="0" destOrd="0" presId="urn:microsoft.com/office/officeart/2009/layout/CircleArrowProcess"/>
    <dgm:cxn modelId="{A2BD9702-F19A-4AE7-A22A-C5C3FDCD6251}" type="presParOf" srcId="{C6CEB603-4DC8-4768-8F06-5EFB1B74700B}" destId="{F8A9CE58-C5EE-4C11-8C10-8F4FF7B0BC39}" srcOrd="5" destOrd="0" presId="urn:microsoft.com/office/officeart/2009/layout/CircleArrowProcess"/>
    <dgm:cxn modelId="{5E10FE33-40B7-44B7-8C2D-195BA9C86E80}" type="presParOf" srcId="{C6CEB603-4DC8-4768-8F06-5EFB1B74700B}" destId="{0C796EB1-F8DC-4B4D-AED7-2C8D3567B446}" srcOrd="6" destOrd="0" presId="urn:microsoft.com/office/officeart/2009/layout/CircleArrowProcess"/>
    <dgm:cxn modelId="{060A8ABE-36E4-45ED-8E7B-4B65A9B2EC99}" type="presParOf" srcId="{0C796EB1-F8DC-4B4D-AED7-2C8D3567B446}" destId="{1A7E97DD-E638-4F21-A66A-DC88C4E7EB01}" srcOrd="0" destOrd="0" presId="urn:microsoft.com/office/officeart/2009/layout/CircleArrowProcess"/>
    <dgm:cxn modelId="{FC713272-400E-44E3-B0D2-B436DF23670D}" type="presParOf" srcId="{C6CEB603-4DC8-4768-8F06-5EFB1B74700B}" destId="{76B7DC33-C645-4913-9927-52FECC74C144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7D49B-EB7B-486C-ADA0-587788C72A0E}">
      <dsp:nvSpPr>
        <dsp:cNvPr id="0" name=""/>
        <dsp:cNvSpPr/>
      </dsp:nvSpPr>
      <dsp:spPr>
        <a:xfrm>
          <a:off x="1206243" y="0"/>
          <a:ext cx="2043703" cy="204391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9E541-20EE-4882-B539-DCB2071A0CBD}">
      <dsp:nvSpPr>
        <dsp:cNvPr id="0" name=""/>
        <dsp:cNvSpPr/>
      </dsp:nvSpPr>
      <dsp:spPr>
        <a:xfrm>
          <a:off x="1657460" y="739840"/>
          <a:ext cx="1140502" cy="570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众创</a:t>
          </a:r>
          <a:endParaRPr lang="zh-CN" altLang="en-US" sz="2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57460" y="739840"/>
        <a:ext cx="1140502" cy="570192"/>
      </dsp:txXfrm>
    </dsp:sp>
    <dsp:sp modelId="{766BFF43-543E-4DC5-B1BE-CC3106E453F4}">
      <dsp:nvSpPr>
        <dsp:cNvPr id="0" name=""/>
        <dsp:cNvSpPr/>
      </dsp:nvSpPr>
      <dsp:spPr>
        <a:xfrm>
          <a:off x="638484" y="1174530"/>
          <a:ext cx="2043703" cy="204391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DE6B2-215A-4FA7-ADD2-F37E86756807}">
      <dsp:nvSpPr>
        <dsp:cNvPr id="0" name=""/>
        <dsp:cNvSpPr/>
      </dsp:nvSpPr>
      <dsp:spPr>
        <a:xfrm>
          <a:off x="1087401" y="1916539"/>
          <a:ext cx="1140502" cy="570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个性化</a:t>
          </a:r>
          <a:endParaRPr lang="zh-CN" altLang="en-US" sz="2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87401" y="1916539"/>
        <a:ext cx="1140502" cy="570192"/>
      </dsp:txXfrm>
    </dsp:sp>
    <dsp:sp modelId="{4F1A2F45-4F3B-4864-BB12-16F8EE49FAB8}">
      <dsp:nvSpPr>
        <dsp:cNvPr id="0" name=""/>
        <dsp:cNvSpPr/>
      </dsp:nvSpPr>
      <dsp:spPr>
        <a:xfrm>
          <a:off x="1206243" y="2353397"/>
          <a:ext cx="2043703" cy="204391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9CE58-C5EE-4C11-8C10-8F4FF7B0BC39}">
      <dsp:nvSpPr>
        <dsp:cNvPr id="0" name=""/>
        <dsp:cNvSpPr/>
      </dsp:nvSpPr>
      <dsp:spPr>
        <a:xfrm>
          <a:off x="1657460" y="3093238"/>
          <a:ext cx="1140502" cy="570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分享</a:t>
          </a:r>
          <a:endParaRPr lang="zh-CN" altLang="en-US" sz="2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57460" y="3093238"/>
        <a:ext cx="1140502" cy="570192"/>
      </dsp:txXfrm>
    </dsp:sp>
    <dsp:sp modelId="{1A7E97DD-E638-4F21-A66A-DC88C4E7EB01}">
      <dsp:nvSpPr>
        <dsp:cNvPr id="0" name=""/>
        <dsp:cNvSpPr/>
      </dsp:nvSpPr>
      <dsp:spPr>
        <a:xfrm>
          <a:off x="784161" y="3663430"/>
          <a:ext cx="1755798" cy="175664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7DC33-C645-4913-9927-52FECC74C144}">
      <dsp:nvSpPr>
        <dsp:cNvPr id="0" name=""/>
        <dsp:cNvSpPr/>
      </dsp:nvSpPr>
      <dsp:spPr>
        <a:xfrm>
          <a:off x="1087401" y="4269937"/>
          <a:ext cx="1140502" cy="570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</a:t>
          </a:r>
          <a:endParaRPr lang="zh-CN" altLang="en-US" sz="2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87401" y="4269937"/>
        <a:ext cx="1140502" cy="570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36223-D2A3-412B-B977-A641BEDDBA2C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AB606-8109-4499-AA7F-B62B722F3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948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627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627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6F32071-D274-4D7C-98ED-24DD3981F041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627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3D92B6-38E6-4816-9819-A64A5F3E0F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6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219200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380353B-E34A-4B39-92B1-3E000985F567}" type="slidenum">
              <a:rPr lang="zh-CN" altLang="en-US" sz="1200"/>
              <a:pPr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00808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A6E0248-826C-474F-8E42-6B7A8B852519}" type="slidenum">
              <a:rPr lang="zh-CN" altLang="en-US" sz="1200"/>
              <a:pPr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345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点击每个讲解员，会显示一个小窗口，该讲解员的评价，一共多少个讲解，简介。还可点击查看详情。</a:t>
            </a:r>
            <a:endParaRPr lang="zh-CN" altLang="en-US" dirty="0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A6E0248-826C-474F-8E42-6B7A8B852519}" type="slidenum">
              <a:rPr lang="zh-CN" altLang="en-US" sz="1200"/>
              <a:pPr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92424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A6E0248-826C-474F-8E42-6B7A8B852519}" type="slidenum">
              <a:rPr lang="zh-CN" altLang="en-US" sz="1200"/>
              <a:pPr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219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E7B75A0-8423-4B8B-A826-B7993F6F4115}" type="slidenum">
              <a:rPr lang="zh-CN" altLang="en-US" sz="1200"/>
              <a:pPr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637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DEB8945-ACF4-45A2-A4A5-B4429A1E51B4}" type="slidenum">
              <a:rPr lang="zh-CN" altLang="en-US" sz="1200"/>
              <a:pPr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01103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dirty="0" smtClean="0"/>
              <a:t>口袋博物馆：精选藏品、配以高清图片和说明；有的带有解说，有的支持分享。有的是一个博物馆的藏品、有的是多个博物馆的藏品、有的是特定人的作品集合等。丰子恺的艺术、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）导览型：导航定位功能，讲解功能。支持分享。</a:t>
            </a: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en-US" altLang="zh-CN" dirty="0" smtClean="0"/>
              <a:t>3</a:t>
            </a:r>
            <a:r>
              <a:rPr lang="zh-CN" altLang="en-US" dirty="0" smtClean="0"/>
              <a:t>）游戏互动型：台北故宫博物馆：精彩</a:t>
            </a:r>
            <a:r>
              <a:rPr lang="en-US" altLang="zh-CN" dirty="0" smtClean="0"/>
              <a:t>100 </a:t>
            </a:r>
            <a:r>
              <a:rPr lang="zh-CN" altLang="en-US" dirty="0" smtClean="0"/>
              <a:t>国宝设计竞赛。皇帝的一天。</a:t>
            </a: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en-US" altLang="zh-CN" dirty="0" smtClean="0"/>
              <a:t>http://cul.qq.com/a/20141105/019175.htm</a:t>
            </a:r>
          </a:p>
          <a:p>
            <a:pPr>
              <a:spcBef>
                <a:spcPct val="0"/>
              </a:spcBef>
            </a:pP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en-US" altLang="zh-CN" dirty="0" smtClean="0"/>
              <a:t>https://site.douban.com/vrdam/widget/notes/5889974/note/337931499/</a:t>
            </a:r>
          </a:p>
          <a:p>
            <a:pPr>
              <a:spcBef>
                <a:spcPct val="0"/>
              </a:spcBef>
            </a:pPr>
            <a:endParaRPr lang="en-US" altLang="zh-CN" dirty="0" smtClean="0"/>
          </a:p>
          <a:p>
            <a:r>
              <a:rPr lang="zh-TW" altLang="en-US" sz="1600" dirty="0" smtClean="0"/>
              <a:t> 精彩</a:t>
            </a:r>
            <a:r>
              <a:rPr lang="en-US" altLang="zh-TW" sz="1600" dirty="0" smtClean="0"/>
              <a:t>100</a:t>
            </a:r>
            <a:r>
              <a:rPr lang="en-US" altLang="zh-TW" sz="1600" baseline="0" dirty="0" smtClean="0"/>
              <a:t> </a:t>
            </a:r>
            <a:r>
              <a:rPr lang="zh-CN" altLang="en-US" sz="1600" baseline="0" dirty="0" smtClean="0"/>
              <a:t>国</a:t>
            </a:r>
            <a:r>
              <a:rPr lang="zh-TW" altLang="en-US" sz="1600" dirty="0" smtClean="0"/>
              <a:t>國寶設計競賽</a:t>
            </a:r>
            <a:endParaRPr lang="en-US" altLang="zh-TW" sz="1600" dirty="0" smtClean="0"/>
          </a:p>
          <a:p>
            <a:pPr marL="0" marR="0" indent="0" algn="l" defTabSz="1219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/>
              <a:t>MoMA Art Lab</a:t>
            </a:r>
          </a:p>
          <a:p>
            <a:pPr marL="0" marR="0" indent="0" algn="l" defTabSz="1219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MoMA The Museum of Modern Art 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纽约现代艺术博物馆：导览作用，介绍最新展览、藏品和馆藏分布外，还有很多视频介绍艺术家的创作过程、理念等，让你了解艺术品背后的故事。</a:t>
            </a:r>
            <a:endParaRPr lang="zh-CN" altLang="en-US" sz="1600" dirty="0" smtClean="0"/>
          </a:p>
          <a:p>
            <a:r>
              <a:rPr lang="en-US" altLang="zh-CN" sz="1600" dirty="0" smtClean="0"/>
              <a:t>e-Museum</a:t>
            </a:r>
            <a:r>
              <a:rPr lang="zh-CN" altLang="en-US" sz="1600" dirty="0" smtClean="0"/>
              <a:t>：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款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集合东京国立博物馆、京都国立博物馆、奈良国立博物馆、九州国立博物馆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所博物馆馆藏的约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件国宝，配以高清图片以及解说。</a:t>
            </a:r>
            <a:endParaRPr lang="en-US" altLang="zh-TW" sz="1600" dirty="0" smtClean="0"/>
          </a:p>
          <a:p>
            <a:r>
              <a:rPr lang="zh-TW" altLang="en-US" sz="1600" dirty="0" smtClean="0">
                <a:solidFill>
                  <a:srgbClr val="333333"/>
                </a:solidFill>
                <a:latin typeface="arial" panose="020B0604020202020204" pitchFamily="34" charset="0"/>
              </a:rPr>
              <a:t>有情世界 豐子愷的藝術</a:t>
            </a:r>
            <a:endParaRPr lang="en-US" altLang="zh-TW" sz="1600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Creatures of Light 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美国自然历史博物馆：专门介绍生活在地球各处的发光生物。里面的图画非常漂亮，整体风格类似于一本装帧精美的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DK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百科书，虽然讲的是科普知识。</a:t>
            </a:r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卢浮宫，是世界上最古老、最大、最著名的博物馆之一。有了这个应用，你可以把卢浮宫整个儿搬到你的手机屏幕上，数十件馆藏艺术品高清扫描成数字文档，并附有详细的背景介绍及馆藏位置说明；卢浮宫建筑导览则呈现出这座博物馆建筑本身的魅力。</a:t>
            </a:r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英博物馆是世界上规模最大、最著名的博物馆之一。如果你打算去，那这款应用就是最好的导览，里面的展品分布、地图、最受欢迎的步行参观路线等信息，能帮你省下大量的时间。如果你对博物馆里的展品感兴趣，又没时间去，那这款应用里包含了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多件展品的图片和文字介绍，也足够让你大开眼界了。</a:t>
            </a:r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有些是综合的，类似口袋博物馆和导览。</a:t>
            </a:r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故宫出品：紫禁城祥瑞、胤禛美人图、皇帝的一天、韩熙载夜宴图、清代皇帝服饰、每日故宫、故宫心情日记、故宫展览、故宫社区</a:t>
            </a:r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82nd&amp;Fifthfrom the Met</a:t>
            </a:r>
            <a:endParaRPr lang="zh-CN" altLang="en-US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出品方：纽约大都会博物馆</a:t>
            </a: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大小：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138MB</a:t>
            </a: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适用设备：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iPad</a:t>
            </a: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这款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邀请纽约大都会博物馆的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位馆内负责人，以感性的角度，讲解馆内百件精选艺术品，及其对世界产生的重要影响，每段讲解不超过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分钟。视频呈现与其他博物馆的图文讲解不同，十分有新意</a:t>
            </a:r>
          </a:p>
          <a:p>
            <a:endParaRPr lang="zh-CN" altLang="en-US" sz="1600" dirty="0" smtClean="0"/>
          </a:p>
          <a:p>
            <a:endParaRPr lang="zh-CN" altLang="en-US" dirty="0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A6E0248-826C-474F-8E42-6B7A8B852519}" type="slidenum">
              <a:rPr lang="zh-CN" altLang="en-US" sz="1200"/>
              <a:pPr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4958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DEB8945-ACF4-45A2-A4A5-B4429A1E51B4}" type="slidenum">
              <a:rPr lang="zh-CN" altLang="en-US" sz="120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6217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从核心内容而言，包括：众创、个性化、分享。</a:t>
            </a:r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从技术特点而言，包括：智能、云、易用。</a:t>
            </a:r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智慧：用户行为分析、语音识别、视频分析、定位。</a:t>
            </a:r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）移动分享：目前，随着移动技术的发展及其广泛的使用，充分利用个人智能技术发挥高效的价值，让人们通过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保持联通，让分享更便利，是未来移动应用发展最重要的前景。人们对于信息移动性的需求越来越旺盛，无论在职场还是生活中，用移动设备分享内容，都是很必要的。从新闻类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到微博、微信、到社区类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，基本上都具有分享功能，未来移动分享将会超越社交互动。如果内容传播策划得当，可以让星星之火快速形成燎原之势。   </a:t>
            </a:r>
            <a:endParaRPr lang="en-US" altLang="zh-CN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）云计算：如何解决跨平台的移动访问需求呢？这是大多数人都在想的问题。曾经我们随时携带数据的唯一方式就是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盘、移动硬盘。后来，我们也尝试过给自己发邮件保存数据，自从有了</a:t>
            </a:r>
            <a:r>
              <a:rPr lang="en-US" altLang="zh-CN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DropBox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Evernote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之类的移动应用，在任何智能设备上分享和存档数据都变的非常容易。现在，类似这样的模式基本上已应用到每一款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中，从流媒体内容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到实用性工具类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，都可以把我们的数据保存起来便于分享和检索，但不占用设备的空间。那些过去为微博、微信等社交媒体提供一键分享功能的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也开始采用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Evernote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DropBox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等云存储</a:t>
            </a:r>
            <a:r>
              <a:rPr lang="en-US" altLang="zh-CN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的接口，云计算现已成为移动应用的标配。访问线上存储的意义不仅便利我们在任何设备上获取数据，还鼓励了更多的个人联网的行为。 </a:t>
            </a:r>
            <a:endParaRPr lang="en-US" altLang="zh-CN" dirty="0" smtClean="0"/>
          </a:p>
          <a:p>
            <a:endParaRPr lang="zh-CN" altLang="en-US" dirty="0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A6E0248-826C-474F-8E42-6B7A8B852519}" type="slidenum">
              <a:rPr lang="zh-CN" altLang="en-US" sz="1200"/>
              <a:pPr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2875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1CECC8B-C4B7-471C-ACA2-C0E7D28C3DDF}" type="slidenum">
              <a:rPr lang="zh-CN" altLang="en-US" sz="1200"/>
              <a:pPr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9932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DEB8945-ACF4-45A2-A4A5-B4429A1E51B4}" type="slidenum">
              <a:rPr lang="zh-CN" altLang="en-US" sz="1200"/>
              <a:pPr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77984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录音：可以点击图上的一个红色标记，然后录音。</a:t>
            </a: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zh-CN" altLang="en-US" dirty="0" smtClean="0"/>
              <a:t>也可以直接点击录音，然后根据当前的定位显示一个地点。</a:t>
            </a: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zh-CN" altLang="en-US" dirty="0" smtClean="0"/>
              <a:t>周边，我的足迹。</a:t>
            </a:r>
            <a:endParaRPr lang="zh-CN" altLang="en-US" dirty="0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A6E0248-826C-474F-8E42-6B7A8B852519}" type="slidenum">
              <a:rPr lang="zh-CN" altLang="en-US" sz="1200"/>
              <a:pPr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1993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A6E0248-826C-474F-8E42-6B7A8B852519}" type="slidenum">
              <a:rPr lang="zh-CN" altLang="en-US" sz="1200"/>
              <a:pPr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4388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67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1" y="273112"/>
            <a:ext cx="4012128" cy="116232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6" y="273118"/>
            <a:ext cx="6817440" cy="5854469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61" y="1435436"/>
            <a:ext cx="4012128" cy="46921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445" y="6357942"/>
            <a:ext cx="2845647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DCCC47D-070A-4EF2-8A58-DD5AA76EE7CD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08" y="6357942"/>
            <a:ext cx="3862969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0088" y="6357942"/>
            <a:ext cx="2845646" cy="365125"/>
          </a:xfrm>
          <a:prstGeom prst="rect">
            <a:avLst/>
          </a:prstGeom>
        </p:spPr>
        <p:txBody>
          <a:bodyPr vert="horz" wrap="square" lIns="121963" tIns="60981" rIns="121963" bIns="6098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72F5D38-A51E-4CB4-8DDB-2210FFF6220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50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4" y="4801712"/>
            <a:ext cx="7317105" cy="56687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4" y="612919"/>
            <a:ext cx="7317105" cy="4115753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4300"/>
            </a:lvl1pPr>
            <a:lvl2pPr marL="609813" indent="0">
              <a:buNone/>
              <a:defRPr sz="3700"/>
            </a:lvl2pPr>
            <a:lvl3pPr marL="1219627" indent="0">
              <a:buNone/>
              <a:defRPr sz="3200"/>
            </a:lvl3pPr>
            <a:lvl4pPr marL="1829440" indent="0">
              <a:buNone/>
              <a:defRPr sz="2700"/>
            </a:lvl4pPr>
            <a:lvl5pPr marL="2439253" indent="0">
              <a:buNone/>
              <a:defRPr sz="2700"/>
            </a:lvl5pPr>
            <a:lvl6pPr marL="3049067" indent="0">
              <a:buNone/>
              <a:defRPr sz="2700"/>
            </a:lvl6pPr>
            <a:lvl7pPr marL="3658880" indent="0">
              <a:buNone/>
              <a:defRPr sz="2700"/>
            </a:lvl7pPr>
            <a:lvl8pPr marL="4268694" indent="0">
              <a:buNone/>
              <a:defRPr sz="2700"/>
            </a:lvl8pPr>
            <a:lvl9pPr marL="4878507" indent="0">
              <a:buNone/>
              <a:defRPr sz="2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4" y="5368585"/>
            <a:ext cx="7317105" cy="8050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445" y="6357942"/>
            <a:ext cx="2845647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564DFC7-6D13-4642-9C1D-B6FA75E041AE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08" y="6357942"/>
            <a:ext cx="3862969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0088" y="6357942"/>
            <a:ext cx="2845646" cy="365125"/>
          </a:xfrm>
          <a:prstGeom prst="rect">
            <a:avLst/>
          </a:prstGeom>
        </p:spPr>
        <p:txBody>
          <a:bodyPr vert="horz" wrap="square" lIns="121963" tIns="60981" rIns="121963" bIns="6098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37DFFF9-CA3B-40D9-9EA1-5A932385D0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53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2" y="274706"/>
            <a:ext cx="10975658" cy="1143264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62" y="1600574"/>
            <a:ext cx="10975658" cy="4527012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445" y="6357942"/>
            <a:ext cx="2845647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D9491E8-BD45-4707-B99B-6B585B977A72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08" y="6357942"/>
            <a:ext cx="3862969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0088" y="6357942"/>
            <a:ext cx="2845646" cy="365125"/>
          </a:xfrm>
          <a:prstGeom prst="rect">
            <a:avLst/>
          </a:prstGeom>
        </p:spPr>
        <p:txBody>
          <a:bodyPr vert="horz" wrap="square" lIns="121963" tIns="60981" rIns="121963" bIns="6098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B6CD460-6D20-4C15-A128-7849F0C88F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906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06425"/>
            <a:ext cx="2743916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60" y="206425"/>
            <a:ext cx="8028489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445" y="6357942"/>
            <a:ext cx="2845647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16E9A8B-E87B-4904-B69E-EE7CC96FC012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08" y="6357942"/>
            <a:ext cx="3862969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0088" y="6357942"/>
            <a:ext cx="2845646" cy="365125"/>
          </a:xfrm>
          <a:prstGeom prst="rect">
            <a:avLst/>
          </a:prstGeom>
        </p:spPr>
        <p:txBody>
          <a:bodyPr vert="horz" wrap="square" lIns="121963" tIns="60981" rIns="121963" bIns="6098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A3936DA-3A05-474F-BC95-813E4CDA532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43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桌面文件\ppt底图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045" y="3179"/>
            <a:ext cx="12307859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-19366" y="1"/>
            <a:ext cx="12308030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bg1">
                  <a:alpha val="0"/>
                </a:schemeClr>
              </a:gs>
              <a:gs pos="98000">
                <a:schemeClr val="tx1"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anchor="ctr"/>
          <a:lstStyle/>
          <a:p>
            <a:pPr algn="ctr" defTabSz="1219627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06500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423" y="365210"/>
            <a:ext cx="10518339" cy="1325871"/>
          </a:xfrm>
          <a:prstGeom prst="rect">
            <a:avLst/>
          </a:prstGeom>
        </p:spPr>
        <p:txBody>
          <a:bodyPr lIns="91472" tIns="45736" rIns="91472" bIns="4573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423" y="1826049"/>
            <a:ext cx="10518339" cy="4352347"/>
          </a:xfrm>
          <a:prstGeom prst="rect">
            <a:avLst/>
          </a:prstGeom>
        </p:spPr>
        <p:txBody>
          <a:bodyPr lIns="91472" tIns="45736" rIns="91472" bIns="4573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7985" y="6357942"/>
            <a:ext cx="2744074" cy="365125"/>
          </a:xfrm>
          <a:prstGeom prst="rect">
            <a:avLst/>
          </a:prstGeom>
        </p:spPr>
        <p:txBody>
          <a:bodyPr lIns="91472" tIns="45736" rIns="91472" bIns="45736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3D4D9D8-3812-48FB-B6A1-2DF5127C2FFB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141" y="6357942"/>
            <a:ext cx="4116903" cy="365125"/>
          </a:xfrm>
          <a:prstGeom prst="rect">
            <a:avLst/>
          </a:prstGeom>
        </p:spPr>
        <p:txBody>
          <a:bodyPr lIns="91472" tIns="45736" rIns="91472" bIns="45736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3122" y="6357942"/>
            <a:ext cx="2744073" cy="365125"/>
          </a:xfrm>
          <a:prstGeom prst="rect">
            <a:avLst/>
          </a:prstGeom>
        </p:spPr>
        <p:txBody>
          <a:bodyPr vert="horz" wrap="square" lIns="91472" tIns="45736" rIns="91472" bIns="45736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BFFB951-2F9C-4A5F-BAD5-44EE4D1AFD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748484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1"/>
            <a:ext cx="12195175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 userDrawn="1"/>
        </p:nvCxnSpPr>
        <p:spPr>
          <a:xfrm flipV="1">
            <a:off x="3" y="765497"/>
            <a:ext cx="12195175" cy="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1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5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3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11118"/>
            <a:ext cx="12195175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53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-4763"/>
            <a:ext cx="12195175" cy="688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51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2" y="274706"/>
            <a:ext cx="10975658" cy="1143264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63" y="1200432"/>
            <a:ext cx="5386202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8" y="1200432"/>
            <a:ext cx="5386202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445" y="6357942"/>
            <a:ext cx="2845647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3DC621D-9194-4381-B7D8-2E37D9A467F5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08" y="6357942"/>
            <a:ext cx="3862969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0088" y="6357942"/>
            <a:ext cx="2845646" cy="365125"/>
          </a:xfrm>
          <a:prstGeom prst="rect">
            <a:avLst/>
          </a:prstGeom>
        </p:spPr>
        <p:txBody>
          <a:bodyPr vert="horz" wrap="square" lIns="121963" tIns="60981" rIns="121963" bIns="6098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29FF85A-2099-445B-8D51-03CEEB4DC84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756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2" y="274706"/>
            <a:ext cx="10975658" cy="1143264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60" y="1535471"/>
            <a:ext cx="5388320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60" y="2175380"/>
            <a:ext cx="5388320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2" y="1535471"/>
            <a:ext cx="5390436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2" y="2175380"/>
            <a:ext cx="5390436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445" y="6357942"/>
            <a:ext cx="2845647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9E9C88C-5B23-4B62-AA37-28D85A4CB1E9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108" y="6357942"/>
            <a:ext cx="3862969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40088" y="6357942"/>
            <a:ext cx="2845646" cy="365125"/>
          </a:xfrm>
          <a:prstGeom prst="rect">
            <a:avLst/>
          </a:prstGeom>
        </p:spPr>
        <p:txBody>
          <a:bodyPr vert="horz" wrap="square" lIns="121963" tIns="60981" rIns="121963" bIns="6098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652F973-B32F-402B-BCAF-40A5991607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40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2" y="274706"/>
            <a:ext cx="10975658" cy="1143264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445" y="6357942"/>
            <a:ext cx="2845647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D1088F7-A897-4A94-BA01-47BDCD8A5675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108" y="6357942"/>
            <a:ext cx="3862969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0088" y="6357942"/>
            <a:ext cx="2845646" cy="365125"/>
          </a:xfrm>
          <a:prstGeom prst="rect">
            <a:avLst/>
          </a:prstGeom>
        </p:spPr>
        <p:txBody>
          <a:bodyPr vert="horz" wrap="square" lIns="121963" tIns="60981" rIns="121963" bIns="6098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E393A94-2E62-47DD-9AA2-EE1F3F0E987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8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445" y="6357942"/>
            <a:ext cx="2845647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4F4976B-1724-4F7F-B6B1-90E3C342626E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108" y="6357942"/>
            <a:ext cx="3862969" cy="365125"/>
          </a:xfrm>
          <a:prstGeom prst="rect">
            <a:avLst/>
          </a:prstGeom>
        </p:spPr>
        <p:txBody>
          <a:bodyPr lIns="121963" tIns="60981" rIns="121963" bIns="60981"/>
          <a:lstStyle>
            <a:lvl1pPr defTabSz="1219627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40088" y="6357942"/>
            <a:ext cx="2845646" cy="365125"/>
          </a:xfrm>
          <a:prstGeom prst="rect">
            <a:avLst/>
          </a:prstGeom>
        </p:spPr>
        <p:txBody>
          <a:bodyPr vert="horz" wrap="square" lIns="121963" tIns="60981" rIns="121963" bIns="60981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6852C59-3F6C-46DB-9DE7-B9DD38AC92B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457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1219200" rtl="0" fontAlgn="base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9200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1219200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1219200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1219200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1219200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1219200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1219200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1219200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97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787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600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414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81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62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4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25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06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8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694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50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1.wdp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microsoft.com/office/2007/relationships/hdphoto" Target="../media/hdphoto4.wdp"/><Relationship Id="rId2" Type="http://schemas.openxmlformats.org/officeDocument/2006/relationships/notesSlide" Target="../notesSlides/notesSlide10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microsoft.com/office/2007/relationships/hdphoto" Target="../media/hdphoto1.wdp"/><Relationship Id="rId1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microsoft.com/office/2007/relationships/hdphoto" Target="../media/hdphoto8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3.wdp"/><Relationship Id="rId5" Type="http://schemas.openxmlformats.org/officeDocument/2006/relationships/image" Target="../media/image20.png"/><Relationship Id="rId15" Type="http://schemas.openxmlformats.org/officeDocument/2006/relationships/image" Target="../media/image31.png"/><Relationship Id="rId10" Type="http://schemas.openxmlformats.org/officeDocument/2006/relationships/image" Target="../media/image25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microsoft.com/office/2007/relationships/hdphoto" Target="../media/hdphoto1.wdp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18" Type="http://schemas.microsoft.com/office/2007/relationships/hdphoto" Target="../media/hdphoto6.wdp"/><Relationship Id="rId3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1.wdp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19" Type="http://schemas.openxmlformats.org/officeDocument/2006/relationships/image" Target="../media/image36.png"/><Relationship Id="rId4" Type="http://schemas.openxmlformats.org/officeDocument/2006/relationships/image" Target="../media/image18.png"/><Relationship Id="rId9" Type="http://schemas.openxmlformats.org/officeDocument/2006/relationships/image" Target="../media/image35.png"/><Relationship Id="rId1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8" y="-26590"/>
            <a:ext cx="12192001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51553" y="1931635"/>
            <a:ext cx="7109639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城市故事（文物故事）</a:t>
            </a:r>
            <a:endParaRPr lang="en-US" altLang="zh-CN" sz="5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平台方案</a:t>
            </a:r>
            <a:endParaRPr lang="en-US" altLang="zh-CN" sz="5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790396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2"/>
          <p:cNvSpPr txBox="1">
            <a:spLocks noChangeArrowheads="1"/>
          </p:cNvSpPr>
          <p:nvPr/>
        </p:nvSpPr>
        <p:spPr bwMode="auto">
          <a:xfrm>
            <a:off x="408955" y="169865"/>
            <a:ext cx="50405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界面示例</a:t>
            </a:r>
            <a:r>
              <a:rPr lang="en-US" altLang="zh-CN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96986" y="1387438"/>
            <a:ext cx="2763861" cy="4354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7" y="1421390"/>
            <a:ext cx="2763861" cy="3744416"/>
          </a:xfrm>
          <a:prstGeom prst="rect">
            <a:avLst/>
          </a:prstGeom>
        </p:spPr>
      </p:pic>
      <p:sp>
        <p:nvSpPr>
          <p:cNvPr id="87" name="椭圆形标注 86"/>
          <p:cNvSpPr/>
          <p:nvPr/>
        </p:nvSpPr>
        <p:spPr>
          <a:xfrm>
            <a:off x="2164704" y="4013678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形标注 87"/>
          <p:cNvSpPr/>
          <p:nvPr/>
        </p:nvSpPr>
        <p:spPr>
          <a:xfrm>
            <a:off x="2164704" y="4661750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形标注 88"/>
          <p:cNvSpPr/>
          <p:nvPr/>
        </p:nvSpPr>
        <p:spPr>
          <a:xfrm>
            <a:off x="2164704" y="4373718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形标注 89"/>
          <p:cNvSpPr/>
          <p:nvPr/>
        </p:nvSpPr>
        <p:spPr>
          <a:xfrm>
            <a:off x="1948680" y="4517734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形标注 90"/>
          <p:cNvSpPr/>
          <p:nvPr/>
        </p:nvSpPr>
        <p:spPr>
          <a:xfrm>
            <a:off x="2041470" y="3437614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形标注 91"/>
          <p:cNvSpPr/>
          <p:nvPr/>
        </p:nvSpPr>
        <p:spPr>
          <a:xfrm>
            <a:off x="2054408" y="2933558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形标注 93"/>
          <p:cNvSpPr/>
          <p:nvPr/>
        </p:nvSpPr>
        <p:spPr>
          <a:xfrm>
            <a:off x="2020688" y="2645526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形标注 94"/>
          <p:cNvSpPr/>
          <p:nvPr/>
        </p:nvSpPr>
        <p:spPr>
          <a:xfrm>
            <a:off x="2020688" y="1493398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形标注 95"/>
          <p:cNvSpPr/>
          <p:nvPr/>
        </p:nvSpPr>
        <p:spPr>
          <a:xfrm>
            <a:off x="2173088" y="1781430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形标注 96"/>
          <p:cNvSpPr/>
          <p:nvPr/>
        </p:nvSpPr>
        <p:spPr>
          <a:xfrm>
            <a:off x="1156592" y="1709422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053" y="5133546"/>
            <a:ext cx="599250" cy="573568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499" y="5199758"/>
            <a:ext cx="341254" cy="278494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21" y="5236110"/>
            <a:ext cx="376042" cy="432048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877" y="5292072"/>
            <a:ext cx="466427" cy="402092"/>
          </a:xfrm>
          <a:prstGeom prst="rect">
            <a:avLst/>
          </a:prstGeom>
        </p:spPr>
      </p:pic>
      <p:sp>
        <p:nvSpPr>
          <p:cNvPr id="105" name="矩形 104"/>
          <p:cNvSpPr/>
          <p:nvPr/>
        </p:nvSpPr>
        <p:spPr>
          <a:xfrm>
            <a:off x="2532695" y="5429872"/>
            <a:ext cx="6262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景点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76" y="5267443"/>
            <a:ext cx="399952" cy="408284"/>
          </a:xfrm>
          <a:prstGeom prst="rect">
            <a:avLst/>
          </a:prstGeom>
        </p:spPr>
      </p:pic>
      <p:grpSp>
        <p:nvGrpSpPr>
          <p:cNvPr id="115" name="组合 114"/>
          <p:cNvGrpSpPr/>
          <p:nvPr/>
        </p:nvGrpSpPr>
        <p:grpSpPr>
          <a:xfrm>
            <a:off x="2189710" y="4171794"/>
            <a:ext cx="1063053" cy="436109"/>
            <a:chOff x="6066950" y="5062043"/>
            <a:chExt cx="1370496" cy="383975"/>
          </a:xfrm>
          <a:solidFill>
            <a:schemeClr val="bg1"/>
          </a:solidFill>
        </p:grpSpPr>
        <p:pic>
          <p:nvPicPr>
            <p:cNvPr id="113" name="图片 1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6950" y="5062043"/>
              <a:ext cx="565036" cy="383975"/>
            </a:xfrm>
            <a:prstGeom prst="rect">
              <a:avLst/>
            </a:prstGeom>
            <a:grpFill/>
          </p:spPr>
        </p:pic>
        <p:sp>
          <p:nvSpPr>
            <p:cNvPr id="114" name="矩形 113"/>
            <p:cNvSpPr/>
            <p:nvPr/>
          </p:nvSpPr>
          <p:spPr>
            <a:xfrm>
              <a:off x="6604191" y="5091202"/>
              <a:ext cx="833255" cy="24388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金水河</a:t>
              </a:r>
              <a:endParaRPr lang="zh-CN" altLang="en-US" sz="1200" dirty="0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8000" r="88000">
                        <a14:foregroundMark x1="33333" y1="9756" x2="40000" y2="52439"/>
                        <a14:foregroundMark x1="56000" y1="13415" x2="54667" y2="50000"/>
                        <a14:foregroundMark x1="14667" y1="39024" x2="18667" y2="58537"/>
                        <a14:foregroundMark x1="18667" y1="63415" x2="36000" y2="73171"/>
                        <a14:foregroundMark x1="54667" y1="71951" x2="68000" y2="64634"/>
                        <a14:foregroundMark x1="45333" y1="90244" x2="40000" y2="97561"/>
                        <a14:foregroundMark x1="38667" y1="7317" x2="50667" y2="7317"/>
                        <a14:backgroundMark x1="65333" y1="6098" x2="86667" y2="30488"/>
                        <a14:backgroundMark x1="17333" y1="8537" x2="2667" y2="26829"/>
                        <a14:backgroundMark x1="4000" y1="63415" x2="12000" y2="80488"/>
                        <a14:backgroundMark x1="90667" y1="65854" x2="68000" y2="85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8487" y="1529402"/>
            <a:ext cx="342756" cy="37474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9398">
                        <a14:foregroundMark x1="37952" y1="26087" x2="37952" y2="26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905" y="1517570"/>
            <a:ext cx="332358" cy="3223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85419" y="141357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5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可以在地图上选择有讲解的地点，点击时，会显示一个图片和该地点的名称，播放该地点的故事；如果在图片上点击，则进入景点详情介绍页面。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487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2"/>
          <p:cNvSpPr txBox="1">
            <a:spLocks noChangeArrowheads="1"/>
          </p:cNvSpPr>
          <p:nvPr/>
        </p:nvSpPr>
        <p:spPr bwMode="auto">
          <a:xfrm>
            <a:off x="408955" y="169865"/>
            <a:ext cx="50405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界面示例</a:t>
            </a:r>
            <a:r>
              <a:rPr lang="en-US" altLang="zh-CN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0985" y="1268389"/>
            <a:ext cx="2763861" cy="4354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34" y="5035417"/>
            <a:ext cx="599250" cy="57356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380" y="5101629"/>
            <a:ext cx="341254" cy="278494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302" y="5137981"/>
            <a:ext cx="376042" cy="43204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758" y="5193943"/>
            <a:ext cx="466427" cy="402092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2571576" y="5331743"/>
            <a:ext cx="6262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景点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57" y="5169314"/>
            <a:ext cx="399952" cy="40828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8000" r="88000">
                        <a14:foregroundMark x1="33333" y1="9756" x2="40000" y2="52439"/>
                        <a14:foregroundMark x1="56000" y1="13415" x2="54667" y2="50000"/>
                        <a14:foregroundMark x1="14667" y1="39024" x2="18667" y2="58537"/>
                        <a14:foregroundMark x1="18667" y1="63415" x2="36000" y2="73171"/>
                        <a14:foregroundMark x1="54667" y1="71951" x2="68000" y2="64634"/>
                        <a14:foregroundMark x1="45333" y1="90244" x2="40000" y2="97561"/>
                        <a14:foregroundMark x1="38667" y1="7317" x2="50667" y2="7317"/>
                        <a14:backgroundMark x1="65333" y1="6098" x2="86667" y2="30488"/>
                        <a14:backgroundMark x1="17333" y1="8537" x2="2667" y2="26829"/>
                        <a14:backgroundMark x1="4000" y1="63415" x2="12000" y2="80488"/>
                        <a14:backgroundMark x1="90667" y1="65854" x2="68000" y2="85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9447" y="1346711"/>
            <a:ext cx="276203" cy="301982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4297387" y="1197546"/>
            <a:ext cx="712879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景点介绍：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最上方放置该地点的图片，左右滑动可以显示不同的图片。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景点的名字直接显示在图片下，名称后有两个图标，用户可以点赞，签到。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依次显示该地点的介绍、讲解（故事）、评价。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页内容较长，为了便于用户定位，当向下滑动时，出现一个菜单“介绍  故事 评论 ”。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讲解：此处列出排名前三的讲解，可以点击更多到所有讲解的页面。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点击录制则会进入该地点的讲解录制。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包含收藏和分享功能。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86" r="-562"/>
          <a:stretch/>
        </p:blipFill>
        <p:spPr>
          <a:xfrm>
            <a:off x="735866" y="1686630"/>
            <a:ext cx="2763862" cy="16528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5866" y="1361105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  宫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710985" y="3933104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内金水河位于午门之内，在太和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门前广场上弯出优美的弓形。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710985" y="3318356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内金水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  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到过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680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233" y="3411606"/>
            <a:ext cx="219401" cy="19403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5278" y="3393344"/>
            <a:ext cx="219401" cy="1940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63" b="89535" l="4118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5187" y="1350605"/>
            <a:ext cx="332118" cy="336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67" b="90000" l="629" r="100000">
                        <a14:foregroundMark x1="11321" y1="33333" x2="11321" y2="3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7419" y="1344316"/>
            <a:ext cx="335999" cy="316980"/>
          </a:xfrm>
          <a:prstGeom prst="rect">
            <a:avLst/>
          </a:prstGeom>
        </p:spPr>
      </p:pic>
      <p:sp>
        <p:nvSpPr>
          <p:cNvPr id="10" name="椭圆形标注 9"/>
          <p:cNvSpPr/>
          <p:nvPr/>
        </p:nvSpPr>
        <p:spPr>
          <a:xfrm>
            <a:off x="2567419" y="806164"/>
            <a:ext cx="868838" cy="421117"/>
          </a:xfrm>
          <a:prstGeom prst="wedgeEllipseCallout">
            <a:avLst>
              <a:gd name="adj1" fmla="val -29399"/>
              <a:gd name="adj2" fmla="val 77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分享</a:t>
            </a:r>
            <a:endParaRPr lang="zh-CN" altLang="en-US" sz="1600" dirty="0"/>
          </a:p>
        </p:txBody>
      </p:sp>
      <p:sp>
        <p:nvSpPr>
          <p:cNvPr id="49" name="椭圆形标注 48"/>
          <p:cNvSpPr/>
          <p:nvPr/>
        </p:nvSpPr>
        <p:spPr>
          <a:xfrm>
            <a:off x="3573356" y="935984"/>
            <a:ext cx="868838" cy="421117"/>
          </a:xfrm>
          <a:prstGeom prst="wedgeEllipseCallout">
            <a:avLst>
              <a:gd name="adj1" fmla="val -83245"/>
              <a:gd name="adj2" fmla="val 77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收藏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45330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/>
          <p:cNvSpPr/>
          <p:nvPr/>
        </p:nvSpPr>
        <p:spPr>
          <a:xfrm>
            <a:off x="9164455" y="1251183"/>
            <a:ext cx="2763861" cy="4354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2"/>
          <p:cNvSpPr txBox="1">
            <a:spLocks noChangeArrowheads="1"/>
          </p:cNvSpPr>
          <p:nvPr/>
        </p:nvSpPr>
        <p:spPr bwMode="auto">
          <a:xfrm>
            <a:off x="408955" y="169865"/>
            <a:ext cx="50405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界面示例</a:t>
            </a:r>
            <a:r>
              <a:rPr lang="en-US" altLang="zh-CN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0923" y="1268389"/>
            <a:ext cx="2763861" cy="4354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72" y="5035417"/>
            <a:ext cx="599250" cy="57356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318" y="5101629"/>
            <a:ext cx="341254" cy="278494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240" y="5137981"/>
            <a:ext cx="376042" cy="43204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96" y="5193943"/>
            <a:ext cx="466427" cy="402092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981514" y="5331743"/>
            <a:ext cx="6262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景点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95" y="5169314"/>
            <a:ext cx="399952" cy="40828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8000" r="88000">
                        <a14:foregroundMark x1="33333" y1="9756" x2="40000" y2="52439"/>
                        <a14:foregroundMark x1="56000" y1="13415" x2="54667" y2="50000"/>
                        <a14:foregroundMark x1="14667" y1="39024" x2="18667" y2="58537"/>
                        <a14:foregroundMark x1="18667" y1="63415" x2="36000" y2="73171"/>
                        <a14:foregroundMark x1="54667" y1="71951" x2="68000" y2="64634"/>
                        <a14:foregroundMark x1="45333" y1="90244" x2="40000" y2="97561"/>
                        <a14:foregroundMark x1="38667" y1="7317" x2="50667" y2="7317"/>
                        <a14:backgroundMark x1="65333" y1="6098" x2="86667" y2="30488"/>
                        <a14:backgroundMark x1="17333" y1="8537" x2="2667" y2="26829"/>
                        <a14:backgroundMark x1="4000" y1="63415" x2="12000" y2="80488"/>
                        <a14:backgroundMark x1="90667" y1="65854" x2="68000" y2="85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5937" y="1341562"/>
            <a:ext cx="276203" cy="30198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398">
                        <a14:foregroundMark x1="37952" y1="26087" x2="37952" y2="26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724" y="1341562"/>
            <a:ext cx="269285" cy="2611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86" r="-562"/>
          <a:stretch/>
        </p:blipFill>
        <p:spPr>
          <a:xfrm>
            <a:off x="145804" y="1686630"/>
            <a:ext cx="2763862" cy="16528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4216" y="1310093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  宫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120923" y="3933104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内金水河位于午门之内，在太和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门前广场上弯出优美的弓形。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120923" y="3318356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内金水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  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到过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680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6171" y="3411606"/>
            <a:ext cx="219401" cy="19403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5216" y="3393344"/>
            <a:ext cx="219401" cy="19403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053205" y="1251183"/>
            <a:ext cx="2763861" cy="4354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154" y="5018211"/>
            <a:ext cx="599250" cy="57356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00" y="5084423"/>
            <a:ext cx="341254" cy="27849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522" y="5120775"/>
            <a:ext cx="376042" cy="43204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978" y="5176737"/>
            <a:ext cx="466427" cy="40209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913796" y="5314537"/>
            <a:ext cx="6262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景点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2177" y="5152108"/>
            <a:ext cx="399952" cy="40828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8000" r="88000">
                        <a14:foregroundMark x1="33333" y1="9756" x2="40000" y2="52439"/>
                        <a14:foregroundMark x1="56000" y1="13415" x2="54667" y2="50000"/>
                        <a14:foregroundMark x1="14667" y1="39024" x2="18667" y2="58537"/>
                        <a14:foregroundMark x1="18667" y1="63415" x2="36000" y2="73171"/>
                        <a14:foregroundMark x1="54667" y1="71951" x2="68000" y2="64634"/>
                        <a14:foregroundMark x1="45333" y1="90244" x2="40000" y2="97561"/>
                        <a14:foregroundMark x1="38667" y1="7317" x2="50667" y2="7317"/>
                        <a14:backgroundMark x1="65333" y1="6098" x2="86667" y2="30488"/>
                        <a14:backgroundMark x1="17333" y1="8537" x2="2667" y2="26829"/>
                        <a14:backgroundMark x1="4000" y1="63415" x2="12000" y2="80488"/>
                        <a14:backgroundMark x1="90667" y1="65854" x2="68000" y2="85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8219" y="1324356"/>
            <a:ext cx="276203" cy="30198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398">
                        <a14:foregroundMark x1="37952" y1="26087" x2="37952" y2="26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7006" y="1324356"/>
            <a:ext cx="269285" cy="261174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875747" y="1313664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  宫</a:t>
            </a:r>
            <a:endParaRPr lang="zh-CN" altLang="en-US" sz="1600" dirty="0"/>
          </a:p>
        </p:txBody>
      </p:sp>
      <p:sp>
        <p:nvSpPr>
          <p:cNvPr id="31" name="矩形 30"/>
          <p:cNvSpPr/>
          <p:nvPr/>
        </p:nvSpPr>
        <p:spPr>
          <a:xfrm>
            <a:off x="3028323" y="2561415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内金水河位于午门之内，在太和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门前广场上弯出优美的弓形。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zh-CN" altLang="en-US" sz="1400" dirty="0"/>
          </a:p>
        </p:txBody>
      </p:sp>
      <p:sp>
        <p:nvSpPr>
          <p:cNvPr id="32" name="矩形 31"/>
          <p:cNvSpPr/>
          <p:nvPr/>
        </p:nvSpPr>
        <p:spPr>
          <a:xfrm>
            <a:off x="3001243" y="1790173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内金水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  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到过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680</a:t>
            </a:r>
            <a:endParaRPr lang="zh-CN" altLang="en-US" sz="1200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6491" y="1883423"/>
            <a:ext cx="219401" cy="19403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5536" y="1865161"/>
            <a:ext cx="219401" cy="194037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050842" y="2153376"/>
            <a:ext cx="2744722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     解说     评论    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62107" y="1256410"/>
            <a:ext cx="2763861" cy="4354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56" y="5023438"/>
            <a:ext cx="599250" cy="57356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502" y="5089650"/>
            <a:ext cx="341254" cy="27849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424" y="5126002"/>
            <a:ext cx="376042" cy="43204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880" y="5181964"/>
            <a:ext cx="466427" cy="402092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8022698" y="5319764"/>
            <a:ext cx="6262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景点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079" y="5157335"/>
            <a:ext cx="399952" cy="40828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8000" r="88000">
                        <a14:foregroundMark x1="33333" y1="9756" x2="40000" y2="52439"/>
                        <a14:foregroundMark x1="56000" y1="13415" x2="54667" y2="50000"/>
                        <a14:foregroundMark x1="14667" y1="39024" x2="18667" y2="58537"/>
                        <a14:foregroundMark x1="18667" y1="63415" x2="36000" y2="73171"/>
                        <a14:foregroundMark x1="54667" y1="71951" x2="68000" y2="64634"/>
                        <a14:foregroundMark x1="45333" y1="90244" x2="40000" y2="97561"/>
                        <a14:foregroundMark x1="38667" y1="7317" x2="50667" y2="7317"/>
                        <a14:backgroundMark x1="65333" y1="6098" x2="86667" y2="30488"/>
                        <a14:backgroundMark x1="17333" y1="8537" x2="2667" y2="26829"/>
                        <a14:backgroundMark x1="4000" y1="63415" x2="12000" y2="80488"/>
                        <a14:backgroundMark x1="90667" y1="65854" x2="68000" y2="85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7121" y="1329583"/>
            <a:ext cx="276203" cy="301982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398">
                        <a14:foregroundMark x1="37952" y1="26087" x2="37952" y2="26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5908" y="1329583"/>
            <a:ext cx="269285" cy="261174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6984649" y="1318891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  宫</a:t>
            </a:r>
            <a:endParaRPr lang="zh-CN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6137225" y="2566642"/>
            <a:ext cx="2723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解说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---------------------------------</a:t>
            </a:r>
          </a:p>
        </p:txBody>
      </p:sp>
      <p:sp>
        <p:nvSpPr>
          <p:cNvPr id="57" name="矩形 56"/>
          <p:cNvSpPr/>
          <p:nvPr/>
        </p:nvSpPr>
        <p:spPr>
          <a:xfrm>
            <a:off x="6110145" y="1795400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内金水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  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到过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680</a:t>
            </a:r>
            <a:endParaRPr lang="zh-CN" altLang="en-US" sz="1200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393" y="1888650"/>
            <a:ext cx="219401" cy="19403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4438" y="1870388"/>
            <a:ext cx="219401" cy="194037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6159744" y="2158603"/>
            <a:ext cx="2744722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     解说     评论    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881480" y="3022714"/>
            <a:ext cx="22824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播放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 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播放  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6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播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   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90" b="89560" l="599" r="898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6989" y="3080501"/>
            <a:ext cx="365779" cy="398633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90" b="89560" l="599" r="898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1871" y="3446556"/>
            <a:ext cx="340897" cy="371516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90" b="89560" l="599" r="898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9423" y="3806596"/>
            <a:ext cx="368832" cy="4019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23178" y="3163083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林晓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059" l="0" r="88506">
                        <a14:foregroundMark x1="48276" y1="51176" x2="48276" y2="51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7654" y="3106173"/>
            <a:ext cx="348948" cy="340926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059" l="0" r="88506">
                        <a14:foregroundMark x1="48276" y1="51176" x2="48276" y2="51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2536" y="3489694"/>
            <a:ext cx="348948" cy="340926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7059" l="0" r="88506">
                        <a14:foregroundMark x1="48276" y1="51176" x2="48276" y2="51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3421" y="3861842"/>
            <a:ext cx="348948" cy="340926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6496995" y="3514851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张风</a:t>
            </a:r>
            <a:endParaRPr lang="zh-CN" altLang="en-US" sz="1200" dirty="0"/>
          </a:p>
        </p:txBody>
      </p:sp>
      <p:sp>
        <p:nvSpPr>
          <p:cNvPr id="68" name="矩形 67"/>
          <p:cNvSpPr/>
          <p:nvPr/>
        </p:nvSpPr>
        <p:spPr>
          <a:xfrm>
            <a:off x="6536480" y="388963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李昌</a:t>
            </a:r>
            <a:endParaRPr lang="zh-CN" altLang="en-US" sz="1200" dirty="0"/>
          </a:p>
        </p:txBody>
      </p:sp>
      <p:sp>
        <p:nvSpPr>
          <p:cNvPr id="69" name="矩形 68"/>
          <p:cNvSpPr/>
          <p:nvPr/>
        </p:nvSpPr>
        <p:spPr>
          <a:xfrm>
            <a:off x="8204277" y="4232915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更多</a:t>
            </a:r>
            <a:endParaRPr lang="zh-CN" altLang="en-US" sz="1200" dirty="0"/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834" y="5013970"/>
            <a:ext cx="599250" cy="573568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280" y="5102794"/>
            <a:ext cx="341254" cy="278494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0202" y="5139146"/>
            <a:ext cx="376042" cy="432048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5658" y="5195108"/>
            <a:ext cx="466427" cy="402092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11034476" y="5332908"/>
            <a:ext cx="6262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景点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857" y="5170479"/>
            <a:ext cx="399952" cy="408284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8000" r="88000">
                        <a14:foregroundMark x1="33333" y1="9756" x2="40000" y2="52439"/>
                        <a14:foregroundMark x1="56000" y1="13415" x2="54667" y2="50000"/>
                        <a14:foregroundMark x1="14667" y1="39024" x2="18667" y2="58537"/>
                        <a14:foregroundMark x1="18667" y1="63415" x2="36000" y2="73171"/>
                        <a14:foregroundMark x1="54667" y1="71951" x2="68000" y2="64634"/>
                        <a14:foregroundMark x1="45333" y1="90244" x2="40000" y2="97561"/>
                        <a14:foregroundMark x1="38667" y1="7317" x2="50667" y2="7317"/>
                        <a14:backgroundMark x1="65333" y1="6098" x2="86667" y2="30488"/>
                        <a14:backgroundMark x1="17333" y1="8537" x2="2667" y2="26829"/>
                        <a14:backgroundMark x1="4000" y1="63415" x2="12000" y2="80488"/>
                        <a14:backgroundMark x1="90667" y1="65854" x2="68000" y2="85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8899" y="1342727"/>
            <a:ext cx="276203" cy="301982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398">
                        <a14:foregroundMark x1="37952" y1="26087" x2="37952" y2="26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7686" y="1342727"/>
            <a:ext cx="269285" cy="261174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9996427" y="1332035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  宫</a:t>
            </a:r>
            <a:endParaRPr lang="zh-CN" altLang="en-US" sz="1600" dirty="0"/>
          </a:p>
        </p:txBody>
      </p:sp>
      <p:sp>
        <p:nvSpPr>
          <p:cNvPr id="80" name="矩形 79"/>
          <p:cNvSpPr/>
          <p:nvPr/>
        </p:nvSpPr>
        <p:spPr>
          <a:xfrm>
            <a:off x="9149003" y="2579786"/>
            <a:ext cx="2723823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评论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---------------------------------</a:t>
            </a: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李号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风景非常好。值得看一看。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王丽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不错。非常好。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贺费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很好。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121923" y="1808544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内金水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  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到过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680</a:t>
            </a:r>
            <a:endParaRPr lang="zh-CN" altLang="en-US" sz="1200" dirty="0"/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87171" y="1901794"/>
            <a:ext cx="219401" cy="194037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76216" y="1883532"/>
            <a:ext cx="219401" cy="194037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9171522" y="2171747"/>
            <a:ext cx="2744722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     解说     评论    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496995" y="3031466"/>
            <a:ext cx="2250567" cy="1640302"/>
            <a:chOff x="8716661" y="5987126"/>
            <a:chExt cx="1941521" cy="1523083"/>
          </a:xfrm>
        </p:grpSpPr>
        <p:sp>
          <p:nvSpPr>
            <p:cNvPr id="11" name="圆角矩形 10"/>
            <p:cNvSpPr/>
            <p:nvPr/>
          </p:nvSpPr>
          <p:spPr>
            <a:xfrm>
              <a:off x="8716661" y="5987126"/>
              <a:ext cx="1875862" cy="1523083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endParaRPr lang="en-US" altLang="zh-CN" sz="1600" dirty="0">
                <a:solidFill>
                  <a:schemeClr val="tx1"/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/>
                  </a:solidFill>
                </a:rPr>
                <a:t>*******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r>
                <a:rPr lang="en-US" altLang="zh-CN" sz="1200" dirty="0" smtClean="0">
                  <a:solidFill>
                    <a:schemeClr val="tx1"/>
                  </a:solidFill>
                </a:rPr>
                <a:t>*********</a:t>
              </a:r>
            </a:p>
            <a:p>
              <a:r>
                <a:rPr lang="zh-CN" altLang="en-US" sz="1200" dirty="0" smtClean="0">
                  <a:solidFill>
                    <a:schemeClr val="tx1"/>
                  </a:solidFill>
                </a:rPr>
                <a:t>他的主页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90" b="89560" l="599" r="8982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61047" y="6038303"/>
              <a:ext cx="620915" cy="67668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9435367" y="6110309"/>
              <a:ext cx="8274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/>
                <a:t>林晓     </a:t>
              </a:r>
              <a:endParaRPr lang="zh-CN" altLang="en-US" sz="1600" dirty="0"/>
            </a:p>
          </p:txBody>
        </p:sp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922" b="100000" l="578" r="91908">
                          <a14:foregroundMark x1="10983" y1="30065" x2="10983" y2="300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9067" y="6351846"/>
              <a:ext cx="219401" cy="194037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0165739" y="6310364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</a:t>
              </a:r>
              <a:endParaRPr lang="zh-CN" altLang="en-US" sz="1200" dirty="0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593" b="100000" l="3784" r="93514">
                        <a14:foregroundMark x1="49189" y1="52695" x2="49189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97610" y="2544932"/>
            <a:ext cx="392975" cy="354740"/>
          </a:xfrm>
          <a:prstGeom prst="rect">
            <a:avLst/>
          </a:prstGeom>
        </p:spPr>
      </p:pic>
      <p:sp>
        <p:nvSpPr>
          <p:cNvPr id="17" name="椭圆形标注 16"/>
          <p:cNvSpPr/>
          <p:nvPr/>
        </p:nvSpPr>
        <p:spPr>
          <a:xfrm>
            <a:off x="11425102" y="1612935"/>
            <a:ext cx="819431" cy="705971"/>
          </a:xfrm>
          <a:prstGeom prst="wedgeEllipseCallout">
            <a:avLst>
              <a:gd name="adj1" fmla="val -46130"/>
              <a:gd name="adj2" fmla="val 820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添加评论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2658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2366" y="2222204"/>
            <a:ext cx="2861456" cy="44555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2"/>
          <p:cNvSpPr txBox="1">
            <a:spLocks noChangeArrowheads="1"/>
          </p:cNvSpPr>
          <p:nvPr/>
        </p:nvSpPr>
        <p:spPr bwMode="auto">
          <a:xfrm>
            <a:off x="408955" y="169865"/>
            <a:ext cx="50405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界面示例</a:t>
            </a:r>
            <a:r>
              <a:rPr lang="en-US" altLang="zh-CN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00509" y="777923"/>
            <a:ext cx="6264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搜展品：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提供文字搜索、二维码和图像三种方式查找展品。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还可考虑支持语音录入检索。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文物介绍的界面与景点介绍一致。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33"/>
          <a:stretch/>
        </p:blipFill>
        <p:spPr>
          <a:xfrm>
            <a:off x="1057027" y="2222204"/>
            <a:ext cx="2763860" cy="39604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99504" y="6048465"/>
            <a:ext cx="2613387" cy="573568"/>
            <a:chOff x="5465428" y="5364807"/>
            <a:chExt cx="2613387" cy="573568"/>
          </a:xfrm>
        </p:grpSpPr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1405" y="5364807"/>
              <a:ext cx="599250" cy="573568"/>
            </a:xfrm>
            <a:prstGeom prst="rect">
              <a:avLst/>
            </a:prstGeom>
          </p:spPr>
        </p:pic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8851" y="5431019"/>
              <a:ext cx="341254" cy="278494"/>
            </a:xfrm>
            <a:prstGeom prst="rect">
              <a:avLst/>
            </a:prstGeom>
          </p:spPr>
        </p:pic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2773" y="5467371"/>
              <a:ext cx="376042" cy="432048"/>
            </a:xfrm>
            <a:prstGeom prst="rect">
              <a:avLst/>
            </a:prstGeom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8229" y="5523333"/>
              <a:ext cx="466427" cy="402092"/>
            </a:xfrm>
            <a:prstGeom prst="rect">
              <a:avLst/>
            </a:prstGeom>
          </p:spPr>
        </p:pic>
        <p:sp>
          <p:nvSpPr>
            <p:cNvPr id="105" name="矩形 104"/>
            <p:cNvSpPr/>
            <p:nvPr/>
          </p:nvSpPr>
          <p:spPr>
            <a:xfrm>
              <a:off x="7197047" y="5661133"/>
              <a:ext cx="62620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kern="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景点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65428" y="5498704"/>
              <a:ext cx="399952" cy="408284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>
            <a:off x="1057027" y="6048465"/>
            <a:ext cx="27638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4441403" y="2205658"/>
            <a:ext cx="2861456" cy="44555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9"/>
          <a:srcRect t="4279" b="7749"/>
          <a:stretch/>
        </p:blipFill>
        <p:spPr>
          <a:xfrm>
            <a:off x="4450710" y="2290496"/>
            <a:ext cx="2750751" cy="4302041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7825779" y="2192726"/>
            <a:ext cx="2763861" cy="4354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728" y="5959754"/>
            <a:ext cx="599250" cy="57356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174" y="6025966"/>
            <a:ext cx="341254" cy="27849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2096" y="6062318"/>
            <a:ext cx="376042" cy="43204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552" y="6118280"/>
            <a:ext cx="466427" cy="402092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9686370" y="6256080"/>
            <a:ext cx="6262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景点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751" y="6093651"/>
            <a:ext cx="399952" cy="40828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8000" r="88000">
                        <a14:foregroundMark x1="33333" y1="9756" x2="40000" y2="52439"/>
                        <a14:foregroundMark x1="56000" y1="13415" x2="54667" y2="50000"/>
                        <a14:foregroundMark x1="14667" y1="39024" x2="18667" y2="58537"/>
                        <a14:foregroundMark x1="18667" y1="63415" x2="36000" y2="73171"/>
                        <a14:foregroundMark x1="54667" y1="71951" x2="68000" y2="64634"/>
                        <a14:foregroundMark x1="45333" y1="90244" x2="40000" y2="97561"/>
                        <a14:foregroundMark x1="38667" y1="7317" x2="50667" y2="7317"/>
                        <a14:backgroundMark x1="65333" y1="6098" x2="86667" y2="30488"/>
                        <a14:backgroundMark x1="17333" y1="8537" x2="2667" y2="26829"/>
                        <a14:backgroundMark x1="4000" y1="63415" x2="12000" y2="80488"/>
                        <a14:backgroundMark x1="90667" y1="65854" x2="68000" y2="85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4241" y="2271048"/>
            <a:ext cx="276203" cy="301982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86" r="-562"/>
          <a:stretch/>
        </p:blipFill>
        <p:spPr>
          <a:xfrm>
            <a:off x="7850660" y="2610967"/>
            <a:ext cx="2763862" cy="165285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7850660" y="228544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文物介绍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7825780" y="4857441"/>
            <a:ext cx="2616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该枚长方形胸针边框镶嵌了玛瑙和钻石，中央以云纹图案为底。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zh-CN" altLang="en-US" sz="1400" dirty="0"/>
          </a:p>
        </p:txBody>
      </p:sp>
      <p:sp>
        <p:nvSpPr>
          <p:cNvPr id="61" name="矩形 60"/>
          <p:cNvSpPr/>
          <p:nvPr/>
        </p:nvSpPr>
        <p:spPr>
          <a:xfrm>
            <a:off x="7825779" y="4242693"/>
            <a:ext cx="28392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帆船胸针     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看过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680</a:t>
            </a:r>
            <a:endParaRPr lang="zh-CN" altLang="en-US" sz="1200" dirty="0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1027" y="4335943"/>
            <a:ext cx="219401" cy="194037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22" b="100000" l="578" r="91908">
                        <a14:foregroundMark x1="10983" y1="30065" x2="10983" y2="30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80072" y="4317681"/>
            <a:ext cx="219401" cy="194037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163" b="89535" l="4118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9981" y="2274942"/>
            <a:ext cx="332118" cy="33602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67" b="90000" l="629" r="100000">
                        <a14:foregroundMark x1="11321" y1="33333" x2="11321" y2="3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2213" y="2268653"/>
            <a:ext cx="335999" cy="316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466" y="2667848"/>
            <a:ext cx="2724672" cy="15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677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8" y="0"/>
            <a:ext cx="12192001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21527" y="2277666"/>
            <a:ext cx="62119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8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8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454649" y="1573213"/>
            <a:ext cx="514350" cy="51276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6337300" y="1569159"/>
            <a:ext cx="3744913" cy="516829"/>
            <a:chOff x="6339097" y="1569672"/>
            <a:chExt cx="3744416" cy="515558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723221" y="1569672"/>
              <a:ext cx="2653948" cy="491272"/>
            </a:xfrm>
            <a:prstGeom prst="rect">
              <a:avLst/>
            </a:prstGeom>
          </p:spPr>
          <p:txBody>
            <a:bodyPr lIns="121960" tIns="60980" rIns="121960" bIns="60980">
              <a:spAutoFit/>
            </a:bodyPr>
            <a:lstStyle/>
            <a:p>
              <a:pPr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方案</a:t>
              </a: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调研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5454649" y="2409829"/>
            <a:ext cx="514350" cy="5111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6313492" y="2409824"/>
            <a:ext cx="3744913" cy="511175"/>
            <a:chOff x="6315199" y="2410178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46942" y="2422046"/>
              <a:ext cx="2653948" cy="492800"/>
            </a:xfrm>
            <a:prstGeom prst="rect">
              <a:avLst/>
            </a:prstGeom>
          </p:spPr>
          <p:txBody>
            <a:bodyPr lIns="121960" tIns="60980" rIns="121960" bIns="60980">
              <a:spAutoFit/>
            </a:bodyPr>
            <a:lstStyle/>
            <a:p>
              <a:pPr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方案概述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5454649" y="3295655"/>
            <a:ext cx="514350" cy="5111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6337300" y="3295639"/>
            <a:ext cx="3744913" cy="511174"/>
            <a:chOff x="6339097" y="3296031"/>
            <a:chExt cx="3744416" cy="511504"/>
          </a:xfrm>
        </p:grpSpPr>
        <p:sp>
          <p:nvSpPr>
            <p:cNvPr id="25" name="圆角矩形 2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723221" y="3297742"/>
              <a:ext cx="2976117" cy="49280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界面示例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6257" y="1456480"/>
            <a:ext cx="2808287" cy="1354243"/>
          </a:xfrm>
          <a:prstGeom prst="rect">
            <a:avLst/>
          </a:prstGeom>
          <a:noFill/>
        </p:spPr>
        <p:txBody>
          <a:bodyPr lIns="121948" tIns="60973" rIns="121948" bIns="60973">
            <a:spAutoFit/>
          </a:bodyPr>
          <a:lstStyle/>
          <a:p>
            <a:pPr algn="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spc="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endParaRPr lang="en-US" altLang="zh-CN" sz="48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32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277519" y="1505745"/>
            <a:ext cx="576262" cy="67945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65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3" grpId="0" animBg="1"/>
      <p:bldP spid="33" grpId="1" animBg="1"/>
      <p:bldP spid="36" grpId="0" animBg="1"/>
      <p:bldP spid="36" grpId="1" animBg="1"/>
      <p:bldP spid="22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2"/>
          <p:cNvSpPr txBox="1">
            <a:spLocks noChangeArrowheads="1"/>
          </p:cNvSpPr>
          <p:nvPr/>
        </p:nvSpPr>
        <p:spPr bwMode="auto">
          <a:xfrm>
            <a:off x="336947" y="188558"/>
            <a:ext cx="3289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方案调研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2971" y="1197546"/>
            <a:ext cx="11389394" cy="172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口袋博物馆：以介绍博物馆的精选藏品为主，常配高清图片和详细说明。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导览型：导览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讲解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、最近展览、藏品和馆藏分布；博物馆、风景区。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游戏型：趣味性、互动、教育。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4481" t="18666" r="3651" b="25877"/>
          <a:stretch/>
        </p:blipFill>
        <p:spPr>
          <a:xfrm>
            <a:off x="1156667" y="3185444"/>
            <a:ext cx="2952329" cy="31683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18508" r="5211" b="25856"/>
          <a:stretch/>
        </p:blipFill>
        <p:spPr>
          <a:xfrm>
            <a:off x="4357938" y="3173442"/>
            <a:ext cx="2880320" cy="31803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439" y="3337351"/>
            <a:ext cx="808044" cy="8562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0197" y="5349976"/>
            <a:ext cx="879398" cy="9318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755" y="5379684"/>
            <a:ext cx="819720" cy="8300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751670" y="6030790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/>
              <a:t> </a:t>
            </a:r>
            <a:endParaRPr lang="zh-CN" altLang="en-US" sz="18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0629" y="3364265"/>
            <a:ext cx="906968" cy="9012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2531" y="4371572"/>
            <a:ext cx="830096" cy="8300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1770" y="5346439"/>
            <a:ext cx="857945" cy="86334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7567" y="4386773"/>
            <a:ext cx="820020" cy="8148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83733" y="4365979"/>
            <a:ext cx="820020" cy="83568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8965" y="3401468"/>
            <a:ext cx="879567" cy="83543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537747" y="3141762"/>
            <a:ext cx="3195984" cy="3212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1548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454649" y="1573213"/>
            <a:ext cx="514350" cy="51276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6337300" y="1569159"/>
            <a:ext cx="3744913" cy="516829"/>
            <a:chOff x="6339097" y="1569672"/>
            <a:chExt cx="3744416" cy="515558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723221" y="1569672"/>
              <a:ext cx="2653948" cy="491272"/>
            </a:xfrm>
            <a:prstGeom prst="rect">
              <a:avLst/>
            </a:prstGeom>
          </p:spPr>
          <p:txBody>
            <a:bodyPr lIns="121960" tIns="60980" rIns="121960" bIns="60980">
              <a:spAutoFit/>
            </a:bodyPr>
            <a:lstStyle/>
            <a:p>
              <a:pPr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方案</a:t>
              </a: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调研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5454649" y="2409829"/>
            <a:ext cx="514350" cy="5111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6313492" y="2409824"/>
            <a:ext cx="3744913" cy="511175"/>
            <a:chOff x="6315199" y="2410178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46942" y="2422046"/>
              <a:ext cx="2653948" cy="492800"/>
            </a:xfrm>
            <a:prstGeom prst="rect">
              <a:avLst/>
            </a:prstGeom>
          </p:spPr>
          <p:txBody>
            <a:bodyPr lIns="121960" tIns="60980" rIns="121960" bIns="60980">
              <a:spAutoFit/>
            </a:bodyPr>
            <a:lstStyle/>
            <a:p>
              <a:pPr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方案概述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5454649" y="3295655"/>
            <a:ext cx="514350" cy="5111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6337300" y="3295639"/>
            <a:ext cx="3744913" cy="511174"/>
            <a:chOff x="6339097" y="3296031"/>
            <a:chExt cx="3744416" cy="511504"/>
          </a:xfrm>
        </p:grpSpPr>
        <p:sp>
          <p:nvSpPr>
            <p:cNvPr id="25" name="圆角矩形 2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723221" y="3297742"/>
              <a:ext cx="2976117" cy="49280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界面示例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6257" y="1456480"/>
            <a:ext cx="2808287" cy="1354243"/>
          </a:xfrm>
          <a:prstGeom prst="rect">
            <a:avLst/>
          </a:prstGeom>
          <a:noFill/>
        </p:spPr>
        <p:txBody>
          <a:bodyPr lIns="121948" tIns="60973" rIns="121948" bIns="60973">
            <a:spAutoFit/>
          </a:bodyPr>
          <a:lstStyle/>
          <a:p>
            <a:pPr algn="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spc="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endParaRPr lang="en-US" altLang="zh-CN" sz="48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32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208064" y="2325685"/>
            <a:ext cx="576262" cy="67945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3894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65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3" grpId="0" animBg="1"/>
      <p:bldP spid="33" grpId="1" animBg="1"/>
      <p:bldP spid="36" grpId="0" animBg="1"/>
      <p:bldP spid="36" grpId="1" animBg="1"/>
      <p:bldP spid="22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2"/>
          <p:cNvSpPr txBox="1">
            <a:spLocks noChangeArrowheads="1"/>
          </p:cNvSpPr>
          <p:nvPr/>
        </p:nvSpPr>
        <p:spPr bwMode="auto">
          <a:xfrm>
            <a:off x="336947" y="188558"/>
            <a:ext cx="39604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方案概述：建设目标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6987" y="1701602"/>
            <a:ext cx="55446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利用知识工程、人工智能、云计算和大数据技术，构建一个城市（文物）故事创作分享的智能平台，实现故事创作、用户个性化服务和移动分享。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目标用户：博物馆、风景区、游客、文物爱好者。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示 23"/>
          <p:cNvGraphicFramePr/>
          <p:nvPr>
            <p:extLst>
              <p:ext uri="{D42A27DB-BD31-4B8C-83A1-F6EECF244321}">
                <p14:modId xmlns:p14="http://schemas.microsoft.com/office/powerpoint/2010/main" val="2202942330"/>
              </p:ext>
            </p:extLst>
          </p:nvPr>
        </p:nvGraphicFramePr>
        <p:xfrm>
          <a:off x="6529635" y="1053530"/>
          <a:ext cx="3888431" cy="542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6231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2"/>
          <p:cNvSpPr txBox="1">
            <a:spLocks noChangeArrowheads="1"/>
          </p:cNvSpPr>
          <p:nvPr/>
        </p:nvSpPr>
        <p:spPr bwMode="auto">
          <a:xfrm>
            <a:off x="192931" y="169865"/>
            <a:ext cx="46587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方案概述：建设方案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"/>
          <p:cNvSpPr txBox="1"/>
          <p:nvPr/>
        </p:nvSpPr>
        <p:spPr>
          <a:xfrm>
            <a:off x="1273051" y="2757165"/>
            <a:ext cx="1527224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总体设计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1002241" y="3437332"/>
            <a:ext cx="2192400" cy="2656758"/>
          </a:xfrm>
          <a:prstGeom prst="roundRect">
            <a:avLst>
              <a:gd name="adj" fmla="val 3026"/>
            </a:avLst>
          </a:prstGeom>
          <a:solidFill>
            <a:srgbClr val="F79646">
              <a:lumMod val="20000"/>
              <a:lumOff val="80000"/>
            </a:srgbClr>
          </a:solidFill>
          <a:ln w="38100">
            <a:solidFill>
              <a:sysClr val="window" lastClr="FFFFFF">
                <a:lumMod val="95000"/>
              </a:sysClr>
            </a:solidFill>
          </a:ln>
        </p:spPr>
        <p:txBody>
          <a:bodyPr wrap="square" rtlCol="0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sz="1200" b="1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zh-CN" altLang="en-US" sz="1200" b="1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200" b="1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需求调研；</a:t>
            </a:r>
            <a:endParaRPr lang="en-US" altLang="zh-CN" sz="1200" kern="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系统定位和用户分析；</a:t>
            </a:r>
            <a:endParaRPr lang="en-US" altLang="zh-CN" sz="1200" kern="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功能需求、数据需求。</a:t>
            </a:r>
            <a:endParaRPr lang="en-US" altLang="zh-CN" sz="1200" kern="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系统设计</a:t>
            </a:r>
            <a:r>
              <a:rPr lang="zh-CN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200" b="1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概要设计；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数据库设计；</a:t>
            </a:r>
            <a:endParaRPr lang="en-US" altLang="zh-CN" sz="1200" kern="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设计；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项目实施方案及进度计划；</a:t>
            </a:r>
            <a:endParaRPr lang="en-US" altLang="zh-CN" sz="1200" b="1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64069" y="2781722"/>
            <a:ext cx="3809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 w="3175" cmpd="sng">
                  <a:solidFill>
                    <a:srgbClr val="4F81BD">
                      <a:tint val="3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63000"/>
                        <a:sat val="105000"/>
                      </a:srgbClr>
                    </a:gs>
                    <a:gs pos="90000">
                      <a:srgbClr val="4F81BD">
                        <a:shade val="50000"/>
                        <a:satMod val="100000"/>
                      </a:srgbClr>
                    </a:gs>
                  </a:gsLst>
                  <a:lin ang="540000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itchFamily="34" charset="0"/>
              </a:rPr>
              <a:t>1</a:t>
            </a:r>
            <a:endParaRPr kumimoji="0" lang="zh-CN" altLang="en-US" b="1" i="0" u="none" strike="noStrike" kern="0" cap="none" spc="0" normalizeH="0" baseline="0" noProof="0" dirty="0">
              <a:ln w="3175" cmpd="sng">
                <a:solidFill>
                  <a:srgbClr val="4F81BD">
                    <a:tint val="3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F81BD">
                      <a:tint val="63000"/>
                      <a:sat val="105000"/>
                    </a:srgbClr>
                  </a:gs>
                  <a:gs pos="90000">
                    <a:srgbClr val="4F81BD">
                      <a:shade val="50000"/>
                      <a:satMod val="100000"/>
                    </a:srgbClr>
                  </a:gs>
                </a:gsLst>
                <a:lin ang="540000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itchFamily="34" charset="0"/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3865339" y="2733139"/>
            <a:ext cx="2160208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项目实施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13345" y="2781722"/>
            <a:ext cx="3809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 w="3175" cmpd="sng">
                  <a:solidFill>
                    <a:srgbClr val="4F81BD">
                      <a:tint val="3000"/>
                    </a:srgbClr>
                  </a:solidFill>
                  <a:prstDash val="solid"/>
                  <a:miter lim="800000"/>
                </a:ln>
                <a:solidFill>
                  <a:srgbClr val="9BBB59">
                    <a:lumMod val="7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itchFamily="34" charset="0"/>
              </a:rPr>
              <a:t>2</a:t>
            </a:r>
            <a:endParaRPr kumimoji="0" lang="zh-CN" altLang="en-US" b="1" i="0" u="none" strike="noStrike" kern="0" cap="none" spc="0" normalizeH="0" baseline="0" noProof="0" dirty="0">
              <a:ln w="3175" cmpd="sng">
                <a:solidFill>
                  <a:srgbClr val="4F81BD">
                    <a:tint val="3000"/>
                  </a:srgbClr>
                </a:solidFill>
                <a:prstDash val="solid"/>
                <a:miter lim="800000"/>
              </a:ln>
              <a:solidFill>
                <a:srgbClr val="9BBB59">
                  <a:lumMod val="75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itchFamily="34" charset="0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6313643" y="2733139"/>
            <a:ext cx="2160208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发布运行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79701" y="2781722"/>
            <a:ext cx="3809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 w="3175" cmpd="sng">
                  <a:solidFill>
                    <a:srgbClr val="4F81BD">
                      <a:tint val="3000"/>
                    </a:srgbClr>
                  </a:solidFill>
                  <a:prstDash val="solid"/>
                  <a:miter lim="800000"/>
                </a:ln>
                <a:solidFill>
                  <a:srgbClr val="F79646">
                    <a:lumMod val="7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itchFamily="34" charset="0"/>
              </a:rPr>
              <a:t>3</a:t>
            </a:r>
            <a:endParaRPr kumimoji="0" lang="zh-CN" altLang="en-US" b="1" i="0" u="none" strike="noStrike" kern="0" cap="none" spc="0" normalizeH="0" baseline="0" noProof="0" dirty="0">
              <a:ln w="3175" cmpd="sng">
                <a:solidFill>
                  <a:srgbClr val="4F81BD">
                    <a:tint val="3000"/>
                  </a:srgbClr>
                </a:solidFill>
                <a:prstDash val="solid"/>
                <a:miter lim="800000"/>
              </a:ln>
              <a:solidFill>
                <a:srgbClr val="F79646">
                  <a:lumMod val="75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itchFamily="34" charset="0"/>
            </a:endParaRPr>
          </a:p>
        </p:txBody>
      </p:sp>
      <p:sp>
        <p:nvSpPr>
          <p:cNvPr id="34" name="TextBox 9"/>
          <p:cNvSpPr txBox="1"/>
          <p:nvPr/>
        </p:nvSpPr>
        <p:spPr>
          <a:xfrm>
            <a:off x="9193963" y="2733139"/>
            <a:ext cx="2160208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系统运营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244989" y="2781722"/>
            <a:ext cx="3809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 w="3175" cmpd="sng">
                  <a:solidFill>
                    <a:srgbClr val="4F81BD">
                      <a:tint val="3000"/>
                    </a:srgbClr>
                  </a:solidFill>
                  <a:prstDash val="solid"/>
                  <a:miter lim="800000"/>
                </a:ln>
                <a:solidFill>
                  <a:srgbClr val="1F497D">
                    <a:lumMod val="60000"/>
                    <a:lumOff val="40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itchFamily="34" charset="0"/>
              </a:rPr>
              <a:t>4</a:t>
            </a:r>
            <a:endParaRPr kumimoji="0" lang="zh-CN" altLang="en-US" b="1" i="0" u="none" strike="noStrike" kern="0" cap="none" spc="0" normalizeH="0" baseline="0" noProof="0" dirty="0">
              <a:ln w="3175" cmpd="sng">
                <a:solidFill>
                  <a:srgbClr val="4F81BD">
                    <a:tint val="3000"/>
                  </a:srgbClr>
                </a:solidFill>
                <a:prstDash val="solid"/>
                <a:miter lim="800000"/>
              </a:ln>
              <a:solidFill>
                <a:srgbClr val="1F497D">
                  <a:lumMod val="60000"/>
                  <a:lumOff val="40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3762029" y="3437331"/>
            <a:ext cx="2191758" cy="2742087"/>
          </a:xfrm>
          <a:prstGeom prst="roundRect">
            <a:avLst>
              <a:gd name="adj" fmla="val 3026"/>
            </a:avLst>
          </a:prstGeom>
          <a:solidFill>
            <a:srgbClr val="CCFF66"/>
          </a:solidFill>
          <a:ln w="38100">
            <a:solidFill>
              <a:sysClr val="window" lastClr="FFFFFF">
                <a:lumMod val="95000"/>
              </a:sysClr>
            </a:solidFill>
          </a:ln>
        </p:spPr>
        <p:txBody>
          <a:bodyPr wrap="square" rtlCol="0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建设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：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移动端</a:t>
            </a:r>
            <a:r>
              <a:rPr lang="en-US" altLang="zh-CN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子系统；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端运营子系统；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用户服务器端子系统</a:t>
            </a: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200" kern="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关键算法：</a:t>
            </a:r>
            <a:endParaRPr lang="en-US" altLang="zh-CN" sz="1200" b="1" kern="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用户画像；</a:t>
            </a:r>
            <a:endParaRPr lang="en-US" altLang="zh-CN" sz="12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语音识别；</a:t>
            </a:r>
            <a:endParaRPr lang="en-US" altLang="zh-CN" sz="12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敏感内容识别。</a:t>
            </a:r>
            <a:endParaRPr lang="en-US" altLang="zh-CN" sz="12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b="1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12"/>
          <p:cNvSpPr txBox="1"/>
          <p:nvPr/>
        </p:nvSpPr>
        <p:spPr>
          <a:xfrm>
            <a:off x="6521175" y="3437332"/>
            <a:ext cx="2192400" cy="2728766"/>
          </a:xfrm>
          <a:prstGeom prst="roundRect">
            <a:avLst>
              <a:gd name="adj" fmla="val 3026"/>
            </a:avLst>
          </a:prstGeom>
          <a:solidFill>
            <a:srgbClr val="8064A2">
              <a:lumMod val="20000"/>
              <a:lumOff val="80000"/>
            </a:srgbClr>
          </a:solidFill>
          <a:ln w="38100">
            <a:solidFill>
              <a:sysClr val="window" lastClr="FFFFFF">
                <a:lumMod val="95000"/>
              </a:sysClr>
            </a:solidFill>
          </a:ln>
        </p:spPr>
        <p:txBody>
          <a:bodyPr wrap="square" rtlCol="0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基础软硬件：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云端服务器；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数据库；</a:t>
            </a:r>
            <a:endParaRPr lang="en-US" altLang="zh-CN" sz="1200" kern="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数据采集</a:t>
            </a:r>
            <a:r>
              <a:rPr lang="zh-CN" altLang="en-US" sz="1200" b="1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录入</a:t>
            </a:r>
            <a:r>
              <a:rPr lang="zh-CN" altLang="en-US" sz="1200" b="1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200" b="1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博物馆</a:t>
            </a: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基本信息收集；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文物信息收集和整理；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文物讲解信息的收集、整理和录制；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系统集成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、系统试运行；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9280963" y="3437332"/>
            <a:ext cx="2192400" cy="2728766"/>
          </a:xfrm>
          <a:prstGeom prst="roundRect">
            <a:avLst>
              <a:gd name="adj" fmla="val 3026"/>
            </a:avLst>
          </a:prstGeom>
          <a:solidFill>
            <a:srgbClr val="1F497D">
              <a:lumMod val="20000"/>
              <a:lumOff val="80000"/>
            </a:srgbClr>
          </a:solidFill>
          <a:ln w="38100">
            <a:solidFill>
              <a:sysClr val="window" lastClr="FFFFFF">
                <a:lumMod val="95000"/>
              </a:sysClr>
            </a:solidFill>
          </a:ln>
        </p:spPr>
        <p:txBody>
          <a:bodyPr wrap="square" rtlCol="0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系统运营维护：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系统运维手册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；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系统运行记录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；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用户行为分析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：</a:t>
            </a: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系统累积</a:t>
            </a:r>
            <a:r>
              <a:rPr lang="zh-CN" altLang="en-US" sz="12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数据分析；</a:t>
            </a:r>
            <a:endParaRPr lang="en-US" altLang="zh-CN" sz="12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itchFamily="34" charset="-122"/>
                <a:ea typeface="微软雅黑" pitchFamily="34" charset="-122"/>
              </a:rPr>
              <a:t>系统升级改进。</a:t>
            </a:r>
            <a:endParaRPr lang="en-US" altLang="zh-CN" sz="1200" b="1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1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椭圆 2"/>
          <p:cNvSpPr/>
          <p:nvPr/>
        </p:nvSpPr>
        <p:spPr>
          <a:xfrm>
            <a:off x="5305659" y="981522"/>
            <a:ext cx="1440000" cy="1440000"/>
          </a:xfrm>
          <a:prstGeom prst="ellipse">
            <a:avLst/>
          </a:prstGeom>
          <a:noFill/>
          <a:ln w="25400" cap="flat" cmpd="sng" algn="ctr">
            <a:solidFill>
              <a:srgbClr val="7BE26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 w="6350">
                  <a:solidFill>
                    <a:sysClr val="window" lastClr="FFFFFF">
                      <a:lumMod val="85000"/>
                    </a:sys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故事分享平台</a:t>
            </a:r>
            <a:endParaRPr kumimoji="0" lang="zh-CN" altLang="en-US" sz="2000" b="1" i="0" u="none" strike="noStrike" kern="0" cap="none" spc="0" normalizeH="0" baseline="0" noProof="0" dirty="0">
              <a:ln w="6350">
                <a:solidFill>
                  <a:sysClr val="window" lastClr="FFFFFF">
                    <a:lumMod val="85000"/>
                  </a:sys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40" name="直接连接符 39"/>
          <p:cNvCxnSpPr>
            <a:stCxn id="41" idx="6"/>
          </p:cNvCxnSpPr>
          <p:nvPr/>
        </p:nvCxnSpPr>
        <p:spPr>
          <a:xfrm flipV="1">
            <a:off x="2116185" y="1989634"/>
            <a:ext cx="3189474" cy="634439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41" name="流程图: 联系 16"/>
          <p:cNvSpPr/>
          <p:nvPr/>
        </p:nvSpPr>
        <p:spPr>
          <a:xfrm>
            <a:off x="1946596" y="2539278"/>
            <a:ext cx="169589" cy="169589"/>
          </a:xfrm>
          <a:prstGeom prst="flowChartConnector">
            <a:avLst/>
          </a:prstGeom>
          <a:solidFill>
            <a:srgbClr val="92D05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cxnSp>
        <p:nvCxnSpPr>
          <p:cNvPr id="43" name="直接连接符 42"/>
          <p:cNvCxnSpPr>
            <a:stCxn id="44" idx="7"/>
            <a:endCxn id="39" idx="3"/>
          </p:cNvCxnSpPr>
          <p:nvPr/>
        </p:nvCxnSpPr>
        <p:spPr>
          <a:xfrm flipV="1">
            <a:off x="4658164" y="2210639"/>
            <a:ext cx="858378" cy="42633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44" name="流程图: 联系 18"/>
          <p:cNvSpPr/>
          <p:nvPr/>
        </p:nvSpPr>
        <p:spPr>
          <a:xfrm>
            <a:off x="4513411" y="2612133"/>
            <a:ext cx="169589" cy="169589"/>
          </a:xfrm>
          <a:prstGeom prst="flowChartConnector">
            <a:avLst/>
          </a:prstGeom>
          <a:solidFill>
            <a:srgbClr val="92D05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cxnSp>
        <p:nvCxnSpPr>
          <p:cNvPr id="45" name="直接连接符 44"/>
          <p:cNvCxnSpPr>
            <a:stCxn id="46" idx="1"/>
            <a:endCxn id="39" idx="5"/>
          </p:cNvCxnSpPr>
          <p:nvPr/>
        </p:nvCxnSpPr>
        <p:spPr>
          <a:xfrm flipH="1" flipV="1">
            <a:off x="6534776" y="2210639"/>
            <a:ext cx="883791" cy="42633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46" name="流程图: 联系 20"/>
          <p:cNvSpPr/>
          <p:nvPr/>
        </p:nvSpPr>
        <p:spPr>
          <a:xfrm>
            <a:off x="7393731" y="2612133"/>
            <a:ext cx="169589" cy="169589"/>
          </a:xfrm>
          <a:prstGeom prst="flowChartConnector">
            <a:avLst/>
          </a:prstGeom>
          <a:solidFill>
            <a:srgbClr val="92D05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 flipV="1">
            <a:off x="6673651" y="1989634"/>
            <a:ext cx="3569005" cy="58800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48" name="流程图: 联系 22"/>
          <p:cNvSpPr/>
          <p:nvPr/>
        </p:nvSpPr>
        <p:spPr>
          <a:xfrm>
            <a:off x="10145075" y="2492840"/>
            <a:ext cx="169589" cy="169589"/>
          </a:xfrm>
          <a:prstGeom prst="flowChartConnector">
            <a:avLst/>
          </a:prstGeom>
          <a:solidFill>
            <a:srgbClr val="92D05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810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49"/>
          <p:cNvSpPr/>
          <p:nvPr/>
        </p:nvSpPr>
        <p:spPr bwMode="auto">
          <a:xfrm>
            <a:off x="7650688" y="1261205"/>
            <a:ext cx="3377435" cy="2167054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2" name="灯片编号占位符 2"/>
          <p:cNvSpPr txBox="1">
            <a:spLocks/>
          </p:cNvSpPr>
          <p:nvPr/>
        </p:nvSpPr>
        <p:spPr bwMode="auto">
          <a:xfrm>
            <a:off x="10810875" y="6356350"/>
            <a:ext cx="11398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defTabSz="1219200" rtl="0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1219200" rtl="0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1219200" rtl="0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1219200" rtl="0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1219200" rtl="0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fld id="{106BF28A-359F-41F7-8A80-87F12232A35D}" type="slidenum">
              <a:rPr kumimoji="0" lang="zh-CN" altLang="en-US" sz="900" smtClean="0">
                <a:solidFill>
                  <a:srgbClr val="898989"/>
                </a:solidFill>
                <a:ea typeface="宋体" panose="02010600030101010101" pitchFamily="2" charset="-122"/>
              </a:rPr>
              <a:pPr>
                <a:spcAft>
                  <a:spcPct val="0"/>
                </a:spcAft>
                <a:buFontTx/>
                <a:buNone/>
              </a:pPr>
              <a:t>7</a:t>
            </a:fld>
            <a:endParaRPr kumimoji="0" lang="zh-CN" altLang="en-US" sz="900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4"/>
          <p:cNvSpPr/>
          <p:nvPr/>
        </p:nvSpPr>
        <p:spPr bwMode="auto">
          <a:xfrm>
            <a:off x="1747446" y="3513731"/>
            <a:ext cx="9257159" cy="10800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400">
              <a:solidFill>
                <a:srgbClr val="FFFFFF"/>
              </a:solidFill>
            </a:endParaRPr>
          </a:p>
        </p:txBody>
      </p:sp>
      <p:sp>
        <p:nvSpPr>
          <p:cNvPr id="7" name="罐形 36"/>
          <p:cNvSpPr/>
          <p:nvPr/>
        </p:nvSpPr>
        <p:spPr bwMode="auto">
          <a:xfrm>
            <a:off x="2043131" y="3721025"/>
            <a:ext cx="731838" cy="681038"/>
          </a:xfrm>
          <a:prstGeom prst="can">
            <a:avLst/>
          </a:prstGeom>
          <a:solidFill>
            <a:srgbClr val="1169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故事</a:t>
            </a:r>
            <a:endParaRPr lang="en-US" altLang="zh-CN" sz="1000" dirty="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数据库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罐形 38"/>
          <p:cNvSpPr/>
          <p:nvPr/>
        </p:nvSpPr>
        <p:spPr bwMode="auto">
          <a:xfrm>
            <a:off x="3029992" y="3718682"/>
            <a:ext cx="731838" cy="681038"/>
          </a:xfrm>
          <a:prstGeom prst="can">
            <a:avLst/>
          </a:prstGeom>
          <a:solidFill>
            <a:srgbClr val="1169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机构信息数据库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罐形 39"/>
          <p:cNvSpPr/>
          <p:nvPr/>
        </p:nvSpPr>
        <p:spPr bwMode="auto">
          <a:xfrm>
            <a:off x="8875320" y="3747885"/>
            <a:ext cx="731837" cy="681038"/>
          </a:xfrm>
          <a:prstGeom prst="can">
            <a:avLst/>
          </a:prstGeom>
          <a:solidFill>
            <a:srgbClr val="1169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评论</a:t>
            </a:r>
            <a:endParaRPr lang="en-US" altLang="zh-CN" sz="1000" dirty="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数据库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罐形 43"/>
          <p:cNvSpPr/>
          <p:nvPr/>
        </p:nvSpPr>
        <p:spPr bwMode="auto">
          <a:xfrm>
            <a:off x="3998450" y="3732363"/>
            <a:ext cx="731838" cy="681038"/>
          </a:xfrm>
          <a:prstGeom prst="can">
            <a:avLst>
              <a:gd name="adj" fmla="val 20397"/>
            </a:avLst>
          </a:prstGeom>
          <a:solidFill>
            <a:srgbClr val="1169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00" dirty="0" smtClean="0">
                <a:solidFill>
                  <a:srgbClr val="FFFFFF"/>
                </a:solidFill>
              </a:rPr>
              <a:t>文物信息</a:t>
            </a:r>
            <a:endParaRPr lang="en-US" altLang="zh-CN" sz="1000" dirty="0" smtClean="0">
              <a:solidFill>
                <a:srgbClr val="FFFFFF"/>
              </a:solidFill>
            </a:endParaRPr>
          </a:p>
          <a:p>
            <a:pPr algn="ctr"/>
            <a:r>
              <a:rPr lang="zh-CN" altLang="en-US" sz="1000" dirty="0" smtClean="0">
                <a:solidFill>
                  <a:srgbClr val="FFFFFF"/>
                </a:solidFill>
              </a:rPr>
              <a:t>数据库</a:t>
            </a:r>
            <a:endParaRPr lang="zh-CN" altLang="en-US" sz="1000" dirty="0">
              <a:solidFill>
                <a:srgbClr val="FFFFFF"/>
              </a:solidFill>
            </a:endParaRPr>
          </a:p>
        </p:txBody>
      </p:sp>
      <p:sp>
        <p:nvSpPr>
          <p:cNvPr id="11" name="罐形 44"/>
          <p:cNvSpPr/>
          <p:nvPr/>
        </p:nvSpPr>
        <p:spPr bwMode="auto">
          <a:xfrm>
            <a:off x="5940679" y="3725959"/>
            <a:ext cx="731837" cy="681038"/>
          </a:xfrm>
          <a:prstGeom prst="can">
            <a:avLst/>
          </a:prstGeom>
          <a:solidFill>
            <a:srgbClr val="1169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展览信息</a:t>
            </a:r>
            <a:endParaRPr lang="en-US" altLang="zh-CN" sz="1000" dirty="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数据库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罐形 45"/>
          <p:cNvSpPr/>
          <p:nvPr/>
        </p:nvSpPr>
        <p:spPr bwMode="auto">
          <a:xfrm>
            <a:off x="6954363" y="3741114"/>
            <a:ext cx="731837" cy="681038"/>
          </a:xfrm>
          <a:prstGeom prst="can">
            <a:avLst/>
          </a:prstGeom>
          <a:solidFill>
            <a:srgbClr val="1169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地理位置</a:t>
            </a:r>
            <a:endParaRPr lang="en-US" altLang="zh-CN" sz="1000" dirty="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数据库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罐形 51"/>
          <p:cNvSpPr/>
          <p:nvPr/>
        </p:nvSpPr>
        <p:spPr bwMode="auto">
          <a:xfrm>
            <a:off x="4987024" y="3731424"/>
            <a:ext cx="731837" cy="681038"/>
          </a:xfrm>
          <a:prstGeom prst="can">
            <a:avLst/>
          </a:prstGeom>
          <a:solidFill>
            <a:srgbClr val="1169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  <a:buFontTx/>
              <a:buNone/>
            </a:pPr>
            <a:endParaRPr lang="en-US" altLang="zh-CN" sz="1000" dirty="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用户信息</a:t>
            </a:r>
            <a:endParaRPr lang="en-US" altLang="zh-CN" sz="1000" dirty="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数据库</a:t>
            </a:r>
            <a:endParaRPr lang="en-US" altLang="zh-CN" sz="1000" dirty="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Aft>
                <a:spcPct val="0"/>
              </a:spcAft>
              <a:buFontTx/>
              <a:buNone/>
            </a:pP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罐形 57"/>
          <p:cNvSpPr/>
          <p:nvPr/>
        </p:nvSpPr>
        <p:spPr bwMode="auto">
          <a:xfrm>
            <a:off x="7921552" y="3758998"/>
            <a:ext cx="731837" cy="681038"/>
          </a:xfrm>
          <a:prstGeom prst="can">
            <a:avLst>
              <a:gd name="adj" fmla="val 23849"/>
            </a:avLst>
          </a:prstGeom>
          <a:solidFill>
            <a:srgbClr val="1169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经费</a:t>
            </a:r>
            <a:endParaRPr lang="en-US" altLang="zh-CN" sz="1000" dirty="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数据库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Rectangle 8"/>
          <p:cNvSpPr/>
          <p:nvPr/>
        </p:nvSpPr>
        <p:spPr bwMode="auto">
          <a:xfrm>
            <a:off x="1089819" y="3517791"/>
            <a:ext cx="533400" cy="1076002"/>
          </a:xfrm>
          <a:prstGeom prst="rect">
            <a:avLst/>
          </a:prstGeom>
          <a:solidFill>
            <a:srgbClr val="11693B"/>
          </a:solidFill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8CBAD"/>
                </a:solidFill>
                <a:latin typeface="微软雅黑" panose="020B0503020204020204" pitchFamily="34" charset="-122"/>
              </a:rPr>
              <a:t>数据层</a:t>
            </a:r>
            <a:endParaRPr lang="en-US" altLang="zh-CN" dirty="0">
              <a:solidFill>
                <a:srgbClr val="F8CBAD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1715952" y="1273017"/>
            <a:ext cx="3586108" cy="2143430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矩形 53"/>
          <p:cNvSpPr>
            <a:spLocks noChangeArrowheads="1"/>
          </p:cNvSpPr>
          <p:nvPr/>
        </p:nvSpPr>
        <p:spPr bwMode="auto">
          <a:xfrm>
            <a:off x="1947916" y="1381986"/>
            <a:ext cx="33985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  <a:buFontTx/>
              <a:buNone/>
            </a:pPr>
            <a:r>
              <a:rPr kumimoji="0" lang="zh-CN" altLang="en-US" sz="2000" b="1" dirty="0">
                <a:solidFill>
                  <a:srgbClr val="26816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手机</a:t>
            </a:r>
            <a:r>
              <a:rPr kumimoji="0" lang="en-US" altLang="zh-CN" sz="2000" b="1" dirty="0" smtClean="0">
                <a:solidFill>
                  <a:srgbClr val="26816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APP</a:t>
            </a:r>
            <a:r>
              <a:rPr kumimoji="0" lang="zh-CN" altLang="en-US" sz="2000" b="1" dirty="0" smtClean="0">
                <a:solidFill>
                  <a:srgbClr val="26816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子系统</a:t>
            </a:r>
            <a:endParaRPr kumimoji="0" lang="zh-CN" altLang="en-US" sz="2000" b="1" dirty="0">
              <a:solidFill>
                <a:srgbClr val="26816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1877826" y="1822938"/>
            <a:ext cx="3265756" cy="1483303"/>
          </a:xfrm>
          <a:prstGeom prst="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3572532" y="2836121"/>
            <a:ext cx="1437439" cy="36206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800" dirty="0" smtClean="0">
                <a:solidFill>
                  <a:srgbClr val="7F6000"/>
                </a:solidFill>
                <a:ea typeface="宋体" panose="02010600030101010101" pitchFamily="2" charset="-122"/>
              </a:rPr>
              <a:t>分享</a:t>
            </a:r>
            <a:endParaRPr kumimoji="0" lang="en-US" altLang="zh-CN" sz="1800" dirty="0">
              <a:solidFill>
                <a:srgbClr val="7F6000"/>
              </a:solidFill>
              <a:ea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1983836" y="1898766"/>
            <a:ext cx="1450975" cy="36718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dirty="0">
                <a:solidFill>
                  <a:srgbClr val="7F6000"/>
                </a:solidFill>
                <a:latin typeface="微软雅黑" panose="020B0503020204020204" pitchFamily="34" charset="-122"/>
              </a:rPr>
              <a:t>地图</a:t>
            </a:r>
            <a:r>
              <a:rPr kumimoji="0" lang="zh-CN" altLang="en-US" sz="1800" dirty="0" smtClean="0">
                <a:solidFill>
                  <a:srgbClr val="7F6000"/>
                </a:solidFill>
                <a:latin typeface="微软雅黑" panose="020B0503020204020204" pitchFamily="34" charset="-122"/>
              </a:rPr>
              <a:t>导览</a:t>
            </a:r>
            <a:endParaRPr kumimoji="0" lang="en-US" altLang="zh-CN" sz="1800" dirty="0">
              <a:solidFill>
                <a:srgbClr val="7F6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2014136" y="2803069"/>
            <a:ext cx="1436688" cy="37782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dirty="0">
                <a:solidFill>
                  <a:srgbClr val="7F6000"/>
                </a:solidFill>
                <a:latin typeface="微软雅黑" panose="020B0503020204020204" pitchFamily="34" charset="-122"/>
              </a:rPr>
              <a:t>故事</a:t>
            </a:r>
            <a:r>
              <a:rPr kumimoji="0" lang="zh-CN" altLang="en-US" sz="1800" dirty="0" smtClean="0">
                <a:solidFill>
                  <a:srgbClr val="7F6000"/>
                </a:solidFill>
                <a:latin typeface="微软雅黑" panose="020B0503020204020204" pitchFamily="34" charset="-122"/>
              </a:rPr>
              <a:t>创建</a:t>
            </a:r>
            <a:endParaRPr kumimoji="0" lang="en-US" altLang="zh-CN" sz="1800" dirty="0">
              <a:solidFill>
                <a:srgbClr val="7F6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2006936" y="2346887"/>
            <a:ext cx="1444625" cy="38735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800" dirty="0">
                <a:solidFill>
                  <a:srgbClr val="7F6000"/>
                </a:solidFill>
                <a:ea typeface="宋体" panose="02010600030101010101" pitchFamily="2" charset="-122"/>
              </a:rPr>
              <a:t>资料</a:t>
            </a:r>
            <a:r>
              <a:rPr kumimoji="0" lang="zh-CN" altLang="en-US" sz="1800" dirty="0" smtClean="0">
                <a:solidFill>
                  <a:srgbClr val="7F6000"/>
                </a:solidFill>
                <a:ea typeface="宋体" panose="02010600030101010101" pitchFamily="2" charset="-122"/>
              </a:rPr>
              <a:t>管理</a:t>
            </a:r>
            <a:endParaRPr kumimoji="0" lang="en-US" altLang="zh-CN" sz="1800" dirty="0">
              <a:solidFill>
                <a:srgbClr val="7F6000"/>
              </a:solidFill>
              <a:ea typeface="宋体" panose="0201060003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3554234" y="2376982"/>
            <a:ext cx="1455738" cy="37782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800" dirty="0" smtClean="0">
                <a:solidFill>
                  <a:srgbClr val="7F6000"/>
                </a:solidFill>
                <a:ea typeface="宋体" panose="02010600030101010101" pitchFamily="2" charset="-122"/>
              </a:rPr>
              <a:t>推荐</a:t>
            </a:r>
            <a:endParaRPr kumimoji="0" lang="en-US" altLang="zh-CN" sz="1800" dirty="0">
              <a:solidFill>
                <a:srgbClr val="7F6000"/>
              </a:solidFill>
              <a:ea typeface="宋体" panose="02010600030101010101" pitchFamily="2" charset="-122"/>
            </a:endParaRPr>
          </a:p>
        </p:txBody>
      </p:sp>
      <p:sp>
        <p:nvSpPr>
          <p:cNvPr id="29" name="矩形 49"/>
          <p:cNvSpPr/>
          <p:nvPr/>
        </p:nvSpPr>
        <p:spPr bwMode="auto">
          <a:xfrm>
            <a:off x="5423769" y="1270848"/>
            <a:ext cx="2120458" cy="2167054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" name="矩形 53"/>
          <p:cNvSpPr>
            <a:spLocks noChangeArrowheads="1"/>
          </p:cNvSpPr>
          <p:nvPr/>
        </p:nvSpPr>
        <p:spPr bwMode="auto">
          <a:xfrm>
            <a:off x="4649350" y="1344669"/>
            <a:ext cx="37125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  <a:buFontTx/>
              <a:buNone/>
            </a:pPr>
            <a:r>
              <a:rPr kumimoji="0" lang="zh-CN" altLang="en-US" sz="2000" b="1" dirty="0" smtClean="0">
                <a:solidFill>
                  <a:srgbClr val="26816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用户云端子系统</a:t>
            </a:r>
            <a:endParaRPr kumimoji="0" lang="zh-CN" altLang="en-US" sz="2000" b="1" dirty="0">
              <a:solidFill>
                <a:srgbClr val="26816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" name="Group 12"/>
          <p:cNvGrpSpPr>
            <a:grpSpLocks/>
          </p:cNvGrpSpPr>
          <p:nvPr/>
        </p:nvGrpSpPr>
        <p:grpSpPr bwMode="auto">
          <a:xfrm>
            <a:off x="5683337" y="1828223"/>
            <a:ext cx="1674533" cy="1517604"/>
            <a:chOff x="3705324" y="1952882"/>
            <a:chExt cx="1674629" cy="1737276"/>
          </a:xfrm>
        </p:grpSpPr>
        <p:sp>
          <p:nvSpPr>
            <p:cNvPr id="38" name="矩形 72"/>
            <p:cNvSpPr/>
            <p:nvPr/>
          </p:nvSpPr>
          <p:spPr>
            <a:xfrm>
              <a:off x="3705324" y="1952882"/>
              <a:ext cx="1674629" cy="1737276"/>
            </a:xfrm>
            <a:prstGeom prst="rect">
              <a:avLst/>
            </a:prstGeom>
            <a:solidFill>
              <a:srgbClr val="FA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9" name="矩形 75"/>
            <p:cNvSpPr/>
            <p:nvPr/>
          </p:nvSpPr>
          <p:spPr>
            <a:xfrm>
              <a:off x="3801435" y="3102652"/>
              <a:ext cx="1452454" cy="388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1954454"/>
                <a:satOff val="-31534"/>
                <a:lumOff val="-549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 dirty="0" smtClean="0">
                  <a:solidFill>
                    <a:srgbClr val="FA8200"/>
                  </a:solidFill>
                  <a:latin typeface="微软雅黑" panose="020B0503020204020204" pitchFamily="34" charset="-122"/>
                </a:rPr>
                <a:t>定制</a:t>
              </a:r>
              <a:endParaRPr kumimoji="0" lang="en-US" altLang="zh-CN" sz="1800" dirty="0">
                <a:solidFill>
                  <a:srgbClr val="FA82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0" name="矩形 76"/>
            <p:cNvSpPr/>
            <p:nvPr/>
          </p:nvSpPr>
          <p:spPr>
            <a:xfrm>
              <a:off x="3824262" y="2087074"/>
              <a:ext cx="1429627" cy="4452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1954454"/>
                <a:satOff val="-31534"/>
                <a:lumOff val="-549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0" lang="zh-CN" altLang="en-US" sz="1800" dirty="0" smtClean="0">
                  <a:solidFill>
                    <a:srgbClr val="FA8200"/>
                  </a:solidFill>
                  <a:ea typeface="宋体" panose="02010600030101010101" pitchFamily="2" charset="-122"/>
                </a:rPr>
                <a:t>资料管理</a:t>
              </a:r>
              <a:endParaRPr kumimoji="0" lang="en-US" altLang="zh-CN" sz="1800" dirty="0">
                <a:solidFill>
                  <a:srgbClr val="FA82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1" name="矩形 71"/>
            <p:cNvSpPr/>
            <p:nvPr/>
          </p:nvSpPr>
          <p:spPr>
            <a:xfrm>
              <a:off x="3803625" y="2596175"/>
              <a:ext cx="1450264" cy="417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1954454"/>
                <a:satOff val="-31534"/>
                <a:lumOff val="-549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0" lang="zh-CN" altLang="en-US" sz="1800" dirty="0">
                  <a:solidFill>
                    <a:srgbClr val="FA8200"/>
                  </a:solidFill>
                  <a:ea typeface="宋体" panose="02010600030101010101" pitchFamily="2" charset="-122"/>
                </a:rPr>
                <a:t>故事</a:t>
              </a:r>
              <a:r>
                <a:rPr kumimoji="0" lang="zh-CN" altLang="en-US" sz="1800" dirty="0" smtClean="0">
                  <a:solidFill>
                    <a:srgbClr val="FA8200"/>
                  </a:solidFill>
                  <a:ea typeface="宋体" panose="02010600030101010101" pitchFamily="2" charset="-122"/>
                </a:rPr>
                <a:t>管理</a:t>
              </a:r>
              <a:endParaRPr kumimoji="0" lang="en-US" altLang="zh-CN" sz="1800" dirty="0">
                <a:solidFill>
                  <a:srgbClr val="FA82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33" name="矩形 72"/>
          <p:cNvSpPr/>
          <p:nvPr/>
        </p:nvSpPr>
        <p:spPr bwMode="auto">
          <a:xfrm>
            <a:off x="7797800" y="1801281"/>
            <a:ext cx="3092450" cy="1518123"/>
          </a:xfrm>
          <a:prstGeom prst="rect">
            <a:avLst/>
          </a:prstGeom>
          <a:solidFill>
            <a:srgbClr val="FA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34" name="矩形 75"/>
          <p:cNvSpPr/>
          <p:nvPr/>
        </p:nvSpPr>
        <p:spPr bwMode="auto">
          <a:xfrm>
            <a:off x="7911091" y="2861140"/>
            <a:ext cx="1244200" cy="317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dirty="0" smtClean="0">
                <a:solidFill>
                  <a:srgbClr val="FA8200"/>
                </a:solidFill>
                <a:latin typeface="微软雅黑" panose="020B0503020204020204" pitchFamily="34" charset="-122"/>
              </a:rPr>
              <a:t>信息维护</a:t>
            </a:r>
            <a:endParaRPr kumimoji="0" lang="en-US" altLang="zh-CN" sz="1800" dirty="0">
              <a:solidFill>
                <a:srgbClr val="FA82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76"/>
          <p:cNvSpPr/>
          <p:nvPr/>
        </p:nvSpPr>
        <p:spPr bwMode="auto">
          <a:xfrm>
            <a:off x="7897786" y="1933015"/>
            <a:ext cx="1249693" cy="326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800" dirty="0">
                <a:solidFill>
                  <a:srgbClr val="FA8200"/>
                </a:solidFill>
                <a:ea typeface="宋体" panose="02010600030101010101" pitchFamily="2" charset="-122"/>
              </a:rPr>
              <a:t>用户管理</a:t>
            </a:r>
            <a:endParaRPr kumimoji="0" lang="en-US" altLang="zh-CN" sz="1800" dirty="0">
              <a:solidFill>
                <a:srgbClr val="FA8200"/>
              </a:solidFill>
              <a:ea typeface="宋体" panose="02010600030101010101" pitchFamily="2" charset="-122"/>
            </a:endParaRPr>
          </a:p>
        </p:txBody>
      </p:sp>
      <p:sp>
        <p:nvSpPr>
          <p:cNvPr id="36" name="矩形 71"/>
          <p:cNvSpPr/>
          <p:nvPr/>
        </p:nvSpPr>
        <p:spPr bwMode="auto">
          <a:xfrm>
            <a:off x="7897787" y="2396839"/>
            <a:ext cx="1259306" cy="317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800" dirty="0" smtClean="0">
                <a:solidFill>
                  <a:srgbClr val="FA8200"/>
                </a:solidFill>
                <a:ea typeface="宋体" panose="02010600030101010101" pitchFamily="2" charset="-122"/>
              </a:rPr>
              <a:t>数据分析  </a:t>
            </a:r>
            <a:endParaRPr kumimoji="0" lang="en-US" altLang="zh-CN" sz="1800" dirty="0">
              <a:solidFill>
                <a:srgbClr val="FA82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Rectangle 102"/>
          <p:cNvSpPr/>
          <p:nvPr/>
        </p:nvSpPr>
        <p:spPr bwMode="auto">
          <a:xfrm>
            <a:off x="1082524" y="1270848"/>
            <a:ext cx="533400" cy="2157412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C55A11"/>
                </a:solidFill>
                <a:latin typeface="微软雅黑" panose="020B0503020204020204" pitchFamily="34" charset="-122"/>
              </a:rPr>
              <a:t>综合服务层</a:t>
            </a:r>
            <a:endParaRPr lang="en-US" altLang="zh-CN" dirty="0">
              <a:solidFill>
                <a:srgbClr val="C55A1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5" name="矩形 34"/>
          <p:cNvSpPr/>
          <p:nvPr/>
        </p:nvSpPr>
        <p:spPr bwMode="auto">
          <a:xfrm>
            <a:off x="1747446" y="5360738"/>
            <a:ext cx="9280677" cy="555625"/>
          </a:xfrm>
          <a:prstGeom prst="rect">
            <a:avLst/>
          </a:prstGeom>
          <a:solidFill>
            <a:srgbClr val="32AC90"/>
          </a:solidFill>
          <a:ln>
            <a:noFill/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>
              <a:solidFill>
                <a:srgbClr val="FFFFFF"/>
              </a:solidFill>
            </a:endParaRPr>
          </a:p>
        </p:txBody>
      </p:sp>
      <p:sp>
        <p:nvSpPr>
          <p:cNvPr id="56" name="圆角矩形 47"/>
          <p:cNvSpPr/>
          <p:nvPr/>
        </p:nvSpPr>
        <p:spPr bwMode="auto">
          <a:xfrm>
            <a:off x="4273325" y="5425825"/>
            <a:ext cx="1771650" cy="4048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600">
                <a:solidFill>
                  <a:srgbClr val="32AC9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计算资源池</a:t>
            </a:r>
          </a:p>
        </p:txBody>
      </p:sp>
      <p:sp>
        <p:nvSpPr>
          <p:cNvPr id="57" name="圆角矩形 49"/>
          <p:cNvSpPr/>
          <p:nvPr/>
        </p:nvSpPr>
        <p:spPr bwMode="auto">
          <a:xfrm>
            <a:off x="6446612" y="5430588"/>
            <a:ext cx="1570038" cy="404812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600">
                <a:solidFill>
                  <a:srgbClr val="32AC9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网络资源池</a:t>
            </a:r>
          </a:p>
        </p:txBody>
      </p:sp>
      <p:sp>
        <p:nvSpPr>
          <p:cNvPr id="58" name="圆角矩形 51"/>
          <p:cNvSpPr/>
          <p:nvPr/>
        </p:nvSpPr>
        <p:spPr bwMode="auto">
          <a:xfrm>
            <a:off x="8380187" y="5433763"/>
            <a:ext cx="1568450" cy="403225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600">
                <a:solidFill>
                  <a:srgbClr val="32AC9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存储资源池</a:t>
            </a:r>
          </a:p>
        </p:txBody>
      </p:sp>
      <p:sp>
        <p:nvSpPr>
          <p:cNvPr id="59" name="Rectangle 132"/>
          <p:cNvSpPr/>
          <p:nvPr/>
        </p:nvSpPr>
        <p:spPr bwMode="auto">
          <a:xfrm>
            <a:off x="1093954" y="4757861"/>
            <a:ext cx="525463" cy="1192213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</a:rPr>
              <a:t>平台层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0" name="Group 1"/>
          <p:cNvGrpSpPr>
            <a:grpSpLocks/>
          </p:cNvGrpSpPr>
          <p:nvPr/>
        </p:nvGrpSpPr>
        <p:grpSpPr bwMode="auto">
          <a:xfrm>
            <a:off x="1752557" y="4725714"/>
            <a:ext cx="9275566" cy="625893"/>
            <a:chOff x="1371874" y="6242910"/>
            <a:chExt cx="8958263" cy="887413"/>
          </a:xfrm>
        </p:grpSpPr>
        <p:sp>
          <p:nvSpPr>
            <p:cNvPr id="63" name="矩形 35"/>
            <p:cNvSpPr/>
            <p:nvPr/>
          </p:nvSpPr>
          <p:spPr>
            <a:xfrm>
              <a:off x="1371692" y="6242944"/>
              <a:ext cx="8958445" cy="886820"/>
            </a:xfrm>
            <a:prstGeom prst="rect">
              <a:avLst/>
            </a:prstGeom>
            <a:solidFill>
              <a:srgbClr val="2194D1"/>
            </a:solidFill>
            <a:ln>
              <a:noFill/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1954454"/>
                <a:satOff val="-31534"/>
                <a:lumOff val="-549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64" name="圆角矩形 95"/>
            <p:cNvSpPr/>
            <p:nvPr/>
          </p:nvSpPr>
          <p:spPr>
            <a:xfrm>
              <a:off x="1647923" y="6429761"/>
              <a:ext cx="1598645" cy="434408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600" dirty="0">
                  <a:solidFill>
                    <a:srgbClr val="2194D1"/>
                  </a:solidFill>
                  <a:latin typeface="微软雅黑" panose="020B0503020204020204" pitchFamily="34" charset="-122"/>
                </a:rPr>
                <a:t>关系数据库</a:t>
              </a:r>
            </a:p>
          </p:txBody>
        </p:sp>
        <p:sp>
          <p:nvSpPr>
            <p:cNvPr id="65" name="圆角矩形 96"/>
            <p:cNvSpPr/>
            <p:nvPr/>
          </p:nvSpPr>
          <p:spPr>
            <a:xfrm>
              <a:off x="7040770" y="6429761"/>
              <a:ext cx="1465293" cy="432156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0" lang="zh-CN" altLang="en-US" sz="1600">
                  <a:solidFill>
                    <a:srgbClr val="2194D1"/>
                  </a:solidFill>
                  <a:ea typeface="宋体" panose="02010600030101010101" pitchFamily="2" charset="-122"/>
                </a:rPr>
                <a:t>键值对数据库</a:t>
              </a:r>
            </a:p>
          </p:txBody>
        </p:sp>
        <p:sp>
          <p:nvSpPr>
            <p:cNvPr id="66" name="圆角矩形 97"/>
            <p:cNvSpPr/>
            <p:nvPr/>
          </p:nvSpPr>
          <p:spPr>
            <a:xfrm>
              <a:off x="5223046" y="6429761"/>
              <a:ext cx="1574832" cy="432156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kumimoji="1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0" lang="zh-CN" altLang="en-US" sz="1600" dirty="0">
                  <a:solidFill>
                    <a:srgbClr val="2194D1"/>
                  </a:solidFill>
                  <a:ea typeface="宋体" panose="02010600030101010101" pitchFamily="2" charset="-122"/>
                </a:rPr>
                <a:t>文档数据库</a:t>
              </a:r>
            </a:p>
          </p:txBody>
        </p:sp>
        <p:sp>
          <p:nvSpPr>
            <p:cNvPr id="67" name="圆角矩形 95"/>
            <p:cNvSpPr/>
            <p:nvPr/>
          </p:nvSpPr>
          <p:spPr>
            <a:xfrm>
              <a:off x="3457710" y="6429761"/>
              <a:ext cx="1536731" cy="434408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600" dirty="0">
                  <a:solidFill>
                    <a:srgbClr val="2194D1"/>
                  </a:solidFill>
                  <a:latin typeface="微软雅黑" panose="020B0503020204020204" pitchFamily="34" charset="-122"/>
                </a:rPr>
                <a:t>图形数据库</a:t>
              </a:r>
            </a:p>
          </p:txBody>
        </p:sp>
      </p:grpSp>
      <p:sp>
        <p:nvSpPr>
          <p:cNvPr id="61" name="圆角矩形 98"/>
          <p:cNvSpPr/>
          <p:nvPr/>
        </p:nvSpPr>
        <p:spPr bwMode="auto">
          <a:xfrm>
            <a:off x="2250850" y="5405188"/>
            <a:ext cx="1660525" cy="431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云</a:t>
            </a:r>
            <a:r>
              <a:rPr kumimoji="0" lang="zh-CN" altLang="en-US" sz="1600" dirty="0">
                <a:solidFill>
                  <a:schemeClr val="bg1"/>
                </a:solidFill>
                <a:ea typeface="宋体" panose="02010600030101010101" pitchFamily="2" charset="-122"/>
              </a:rPr>
              <a:t>平台</a:t>
            </a:r>
          </a:p>
        </p:txBody>
      </p:sp>
      <p:sp>
        <p:nvSpPr>
          <p:cNvPr id="62" name="圆角矩形 96"/>
          <p:cNvSpPr/>
          <p:nvPr/>
        </p:nvSpPr>
        <p:spPr bwMode="auto">
          <a:xfrm>
            <a:off x="9320898" y="4850197"/>
            <a:ext cx="1463675" cy="304800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600" dirty="0">
                <a:solidFill>
                  <a:srgbClr val="2194D1"/>
                </a:solidFill>
                <a:ea typeface="宋体" panose="02010600030101010101" pitchFamily="2" charset="-122"/>
              </a:rPr>
              <a:t>分布式检索</a:t>
            </a:r>
          </a:p>
        </p:txBody>
      </p:sp>
      <p:sp>
        <p:nvSpPr>
          <p:cNvPr id="70" name="矩形 69"/>
          <p:cNvSpPr/>
          <p:nvPr/>
        </p:nvSpPr>
        <p:spPr bwMode="auto">
          <a:xfrm>
            <a:off x="3577307" y="1898766"/>
            <a:ext cx="1444625" cy="38735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800" dirty="0" smtClean="0">
                <a:solidFill>
                  <a:srgbClr val="7F6000"/>
                </a:solidFill>
                <a:ea typeface="宋体" panose="02010600030101010101" pitchFamily="2" charset="-122"/>
              </a:rPr>
              <a:t>查询</a:t>
            </a:r>
            <a:endParaRPr kumimoji="0" lang="en-US" altLang="zh-CN" sz="1800" dirty="0">
              <a:solidFill>
                <a:srgbClr val="7F6000"/>
              </a:solidFill>
              <a:ea typeface="宋体" panose="02010600030101010101" pitchFamily="2" charset="-122"/>
            </a:endParaRPr>
          </a:p>
        </p:txBody>
      </p:sp>
      <p:sp>
        <p:nvSpPr>
          <p:cNvPr id="73" name="文本框 2"/>
          <p:cNvSpPr txBox="1">
            <a:spLocks noChangeArrowheads="1"/>
          </p:cNvSpPr>
          <p:nvPr/>
        </p:nvSpPr>
        <p:spPr bwMode="auto">
          <a:xfrm>
            <a:off x="192931" y="169865"/>
            <a:ext cx="46587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方案概述：总体框架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253413" y="1328130"/>
            <a:ext cx="1991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6816C"/>
                </a:solidFill>
                <a:latin typeface="Arial" panose="020B0604020202020204" pitchFamily="34" charset="0"/>
                <a:cs typeface="微软雅黑" panose="020B0503020204020204" pitchFamily="34" charset="-122"/>
              </a:rPr>
              <a:t>运营管理子系统</a:t>
            </a:r>
            <a:endParaRPr lang="zh-CN" altLang="en-US" sz="2000" b="1" dirty="0">
              <a:solidFill>
                <a:srgbClr val="26816C"/>
              </a:solidFill>
              <a:latin typeface="Arial" panose="020B0604020202020204" pitchFamily="34" charset="0"/>
              <a:cs typeface="微软雅黑" panose="020B0503020204020204" pitchFamily="34" charset="-122"/>
            </a:endParaRPr>
          </a:p>
        </p:txBody>
      </p:sp>
      <p:sp>
        <p:nvSpPr>
          <p:cNvPr id="106" name="矩形 75"/>
          <p:cNvSpPr/>
          <p:nvPr/>
        </p:nvSpPr>
        <p:spPr bwMode="auto">
          <a:xfrm>
            <a:off x="9423970" y="2829563"/>
            <a:ext cx="1306558" cy="326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1800" dirty="0" smtClean="0">
                <a:solidFill>
                  <a:srgbClr val="FA8200"/>
                </a:solidFill>
                <a:latin typeface="微软雅黑" panose="020B0503020204020204" pitchFamily="34" charset="-122"/>
              </a:rPr>
              <a:t>信息审核</a:t>
            </a:r>
            <a:endParaRPr kumimoji="0" lang="en-US" altLang="zh-CN" sz="1800" dirty="0">
              <a:solidFill>
                <a:srgbClr val="FA82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7" name="矩形 76"/>
          <p:cNvSpPr/>
          <p:nvPr/>
        </p:nvSpPr>
        <p:spPr bwMode="auto">
          <a:xfrm>
            <a:off x="9410665" y="1932892"/>
            <a:ext cx="1312327" cy="337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800" dirty="0" smtClean="0">
                <a:solidFill>
                  <a:srgbClr val="FA8200"/>
                </a:solidFill>
                <a:ea typeface="宋体" panose="02010600030101010101" pitchFamily="2" charset="-122"/>
              </a:rPr>
              <a:t>机构管理</a:t>
            </a:r>
            <a:endParaRPr kumimoji="0" lang="en-US" altLang="zh-CN" sz="1800" dirty="0">
              <a:solidFill>
                <a:srgbClr val="FA8200"/>
              </a:solidFill>
              <a:ea typeface="宋体" panose="02010600030101010101" pitchFamily="2" charset="-122"/>
            </a:endParaRPr>
          </a:p>
        </p:txBody>
      </p:sp>
      <p:sp>
        <p:nvSpPr>
          <p:cNvPr id="108" name="矩形 71"/>
          <p:cNvSpPr/>
          <p:nvPr/>
        </p:nvSpPr>
        <p:spPr bwMode="auto">
          <a:xfrm>
            <a:off x="9410666" y="2375069"/>
            <a:ext cx="1322422" cy="34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1954454"/>
              <a:satOff val="-31534"/>
              <a:lumOff val="-549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kumimoji="0" lang="zh-CN" altLang="en-US" sz="1800" dirty="0" smtClean="0">
                <a:solidFill>
                  <a:srgbClr val="FA8200"/>
                </a:solidFill>
                <a:ea typeface="宋体" panose="02010600030101010101" pitchFamily="2" charset="-122"/>
              </a:rPr>
              <a:t>经费结算</a:t>
            </a:r>
            <a:endParaRPr kumimoji="0" lang="en-US" altLang="zh-CN" sz="1800" dirty="0">
              <a:solidFill>
                <a:srgbClr val="FA8200"/>
              </a:solidFill>
              <a:ea typeface="宋体" panose="02010600030101010101" pitchFamily="2" charset="-122"/>
            </a:endParaRPr>
          </a:p>
        </p:txBody>
      </p:sp>
      <p:sp>
        <p:nvSpPr>
          <p:cNvPr id="109" name="罐形 51"/>
          <p:cNvSpPr/>
          <p:nvPr/>
        </p:nvSpPr>
        <p:spPr bwMode="auto">
          <a:xfrm>
            <a:off x="9827820" y="3732363"/>
            <a:ext cx="731837" cy="681038"/>
          </a:xfrm>
          <a:prstGeom prst="can">
            <a:avLst/>
          </a:prstGeom>
          <a:solidFill>
            <a:srgbClr val="1169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Aft>
                <a:spcPts val="120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spcAft>
                <a:spcPts val="120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algn="ctr">
              <a:spcAft>
                <a:spcPct val="0"/>
              </a:spcAft>
              <a:buFontTx/>
              <a:buNone/>
            </a:pPr>
            <a:endParaRPr lang="en-US" altLang="zh-CN" sz="1000" dirty="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行为</a:t>
            </a: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endParaRPr lang="en-US" altLang="zh-CN" sz="1000" dirty="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Aft>
                <a:spcPct val="0"/>
              </a:spcAft>
              <a:buFontTx/>
              <a:buNone/>
            </a:pP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数据库</a:t>
            </a:r>
            <a:endParaRPr lang="en-US" altLang="zh-CN" sz="1000" dirty="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Aft>
                <a:spcPct val="0"/>
              </a:spcAft>
              <a:buFontTx/>
              <a:buNone/>
            </a:pP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16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454649" y="1573213"/>
            <a:ext cx="514350" cy="51276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6337300" y="1569159"/>
            <a:ext cx="3744913" cy="516829"/>
            <a:chOff x="6339097" y="1569672"/>
            <a:chExt cx="3744416" cy="515558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723221" y="1569672"/>
              <a:ext cx="2653948" cy="491272"/>
            </a:xfrm>
            <a:prstGeom prst="rect">
              <a:avLst/>
            </a:prstGeom>
          </p:spPr>
          <p:txBody>
            <a:bodyPr lIns="121960" tIns="60980" rIns="121960" bIns="60980">
              <a:spAutoFit/>
            </a:bodyPr>
            <a:lstStyle/>
            <a:p>
              <a:pPr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方案</a:t>
              </a: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调研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5454649" y="2409829"/>
            <a:ext cx="514350" cy="5111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6313492" y="2409824"/>
            <a:ext cx="3744913" cy="511175"/>
            <a:chOff x="6315199" y="2410178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46942" y="2422046"/>
              <a:ext cx="2653948" cy="492800"/>
            </a:xfrm>
            <a:prstGeom prst="rect">
              <a:avLst/>
            </a:prstGeom>
          </p:spPr>
          <p:txBody>
            <a:bodyPr lIns="121960" tIns="60980" rIns="121960" bIns="60980">
              <a:spAutoFit/>
            </a:bodyPr>
            <a:lstStyle/>
            <a:p>
              <a:pPr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方案概述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5454649" y="3295655"/>
            <a:ext cx="514350" cy="5111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6337300" y="3295639"/>
            <a:ext cx="3744913" cy="511174"/>
            <a:chOff x="6339097" y="3296031"/>
            <a:chExt cx="3744416" cy="511504"/>
          </a:xfrm>
        </p:grpSpPr>
        <p:sp>
          <p:nvSpPr>
            <p:cNvPr id="25" name="圆角矩形 2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723221" y="3297742"/>
              <a:ext cx="2976117" cy="49280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1219627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界面示例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6257" y="1456480"/>
            <a:ext cx="2808287" cy="1354243"/>
          </a:xfrm>
          <a:prstGeom prst="rect">
            <a:avLst/>
          </a:prstGeom>
          <a:noFill/>
        </p:spPr>
        <p:txBody>
          <a:bodyPr lIns="121948" tIns="60973" rIns="121948" bIns="60973">
            <a:spAutoFit/>
          </a:bodyPr>
          <a:lstStyle/>
          <a:p>
            <a:pPr algn="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spc="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endParaRPr lang="en-US" altLang="zh-CN" sz="48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121962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spc="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32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302916" y="3211500"/>
            <a:ext cx="576262" cy="67945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62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1040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65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4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3" grpId="0" animBg="1"/>
      <p:bldP spid="33" grpId="1" animBg="1"/>
      <p:bldP spid="36" grpId="0" animBg="1"/>
      <p:bldP spid="36" grpId="1" animBg="1"/>
      <p:bldP spid="22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2"/>
          <p:cNvSpPr txBox="1">
            <a:spLocks noChangeArrowheads="1"/>
          </p:cNvSpPr>
          <p:nvPr/>
        </p:nvSpPr>
        <p:spPr bwMode="auto">
          <a:xfrm>
            <a:off x="408955" y="169865"/>
            <a:ext cx="50405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9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界面示例</a:t>
            </a:r>
            <a:r>
              <a:rPr lang="en-US" altLang="zh-CN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2800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233491" y="116539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简单、易用、智能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768994" y="1816890"/>
            <a:ext cx="2763861" cy="4354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95" y="1850842"/>
            <a:ext cx="2763861" cy="3744416"/>
          </a:xfrm>
          <a:prstGeom prst="rect">
            <a:avLst/>
          </a:prstGeom>
        </p:spPr>
      </p:pic>
      <p:sp>
        <p:nvSpPr>
          <p:cNvPr id="87" name="椭圆形标注 86"/>
          <p:cNvSpPr/>
          <p:nvPr/>
        </p:nvSpPr>
        <p:spPr>
          <a:xfrm>
            <a:off x="2236712" y="4443130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形标注 87"/>
          <p:cNvSpPr/>
          <p:nvPr/>
        </p:nvSpPr>
        <p:spPr>
          <a:xfrm>
            <a:off x="2236712" y="5091202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形标注 88"/>
          <p:cNvSpPr/>
          <p:nvPr/>
        </p:nvSpPr>
        <p:spPr>
          <a:xfrm>
            <a:off x="2236712" y="4803170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形标注 89"/>
          <p:cNvSpPr/>
          <p:nvPr/>
        </p:nvSpPr>
        <p:spPr>
          <a:xfrm>
            <a:off x="2020688" y="4947186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形标注 90"/>
          <p:cNvSpPr/>
          <p:nvPr/>
        </p:nvSpPr>
        <p:spPr>
          <a:xfrm>
            <a:off x="2113478" y="3867066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形标注 91"/>
          <p:cNvSpPr/>
          <p:nvPr/>
        </p:nvSpPr>
        <p:spPr>
          <a:xfrm>
            <a:off x="2126416" y="3363010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形标注 93"/>
          <p:cNvSpPr/>
          <p:nvPr/>
        </p:nvSpPr>
        <p:spPr>
          <a:xfrm>
            <a:off x="2092696" y="3074978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形标注 94"/>
          <p:cNvSpPr/>
          <p:nvPr/>
        </p:nvSpPr>
        <p:spPr>
          <a:xfrm>
            <a:off x="2092696" y="1922850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形标注 95"/>
          <p:cNvSpPr/>
          <p:nvPr/>
        </p:nvSpPr>
        <p:spPr>
          <a:xfrm>
            <a:off x="2245096" y="2210882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形标注 96"/>
          <p:cNvSpPr/>
          <p:nvPr/>
        </p:nvSpPr>
        <p:spPr>
          <a:xfrm>
            <a:off x="1228600" y="2138874"/>
            <a:ext cx="72008" cy="72008"/>
          </a:xfrm>
          <a:prstGeom prst="wedgeEllipseCallout">
            <a:avLst>
              <a:gd name="adj1" fmla="val -32591"/>
              <a:gd name="adj2" fmla="val 13892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61" y="5562998"/>
            <a:ext cx="599250" cy="573568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507" y="5629210"/>
            <a:ext cx="341254" cy="278494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429" y="5665562"/>
            <a:ext cx="376042" cy="432048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885" y="5721524"/>
            <a:ext cx="466427" cy="402092"/>
          </a:xfrm>
          <a:prstGeom prst="rect">
            <a:avLst/>
          </a:prstGeom>
        </p:spPr>
      </p:pic>
      <p:sp>
        <p:nvSpPr>
          <p:cNvPr id="105" name="矩形 104"/>
          <p:cNvSpPr/>
          <p:nvPr/>
        </p:nvSpPr>
        <p:spPr>
          <a:xfrm>
            <a:off x="2604703" y="5859324"/>
            <a:ext cx="6262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景点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084" y="5696895"/>
            <a:ext cx="399952" cy="408284"/>
          </a:xfrm>
          <a:prstGeom prst="rect">
            <a:avLst/>
          </a:prstGeom>
        </p:spPr>
      </p:pic>
      <p:sp>
        <p:nvSpPr>
          <p:cNvPr id="111" name="矩形 110"/>
          <p:cNvSpPr/>
          <p:nvPr/>
        </p:nvSpPr>
        <p:spPr>
          <a:xfrm>
            <a:off x="5233491" y="1850842"/>
            <a:ext cx="62646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览：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用户打开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后，根据定位显示地图。如果附近有博物馆，则显示的是博物馆的地图。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用户点击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下方居中的播放按钮，则会播放博物馆的介绍；或者根据定位，播放最近的地点的介绍。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用户可以在此界面上选择一个地点，录制该地点的故事。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地图可放大缩小。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8000" r="88000">
                        <a14:foregroundMark x1="33333" y1="9756" x2="40000" y2="52439"/>
                        <a14:foregroundMark x1="56000" y1="13415" x2="54667" y2="50000"/>
                        <a14:foregroundMark x1="14667" y1="39024" x2="18667" y2="58537"/>
                        <a14:foregroundMark x1="18667" y1="63415" x2="36000" y2="73171"/>
                        <a14:foregroundMark x1="54667" y1="71951" x2="68000" y2="64634"/>
                        <a14:foregroundMark x1="45333" y1="90244" x2="40000" y2="97561"/>
                        <a14:foregroundMark x1="38667" y1="7317" x2="50667" y2="7317"/>
                        <a14:backgroundMark x1="65333" y1="6098" x2="86667" y2="30488"/>
                        <a14:backgroundMark x1="17333" y1="8537" x2="2667" y2="26829"/>
                        <a14:backgroundMark x1="4000" y1="63415" x2="12000" y2="80488"/>
                        <a14:backgroundMark x1="90667" y1="65854" x2="68000" y2="85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0495" y="1958854"/>
            <a:ext cx="342756" cy="374747"/>
          </a:xfrm>
          <a:prstGeom prst="rect">
            <a:avLst/>
          </a:prstGeom>
        </p:spPr>
      </p:pic>
      <p:sp>
        <p:nvSpPr>
          <p:cNvPr id="117" name="椭圆形标注 116"/>
          <p:cNvSpPr/>
          <p:nvPr/>
        </p:nvSpPr>
        <p:spPr>
          <a:xfrm>
            <a:off x="2685103" y="895581"/>
            <a:ext cx="1063579" cy="627367"/>
          </a:xfrm>
          <a:prstGeom prst="wedgeEllipseCallout">
            <a:avLst>
              <a:gd name="adj1" fmla="val -32918"/>
              <a:gd name="adj2" fmla="val 114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/>
              <a:t>录音</a:t>
            </a:r>
            <a:endParaRPr lang="zh-CN" altLang="en-US" sz="1800" b="1" dirty="0"/>
          </a:p>
        </p:txBody>
      </p:sp>
      <p:sp>
        <p:nvSpPr>
          <p:cNvPr id="118" name="椭圆形标注 117"/>
          <p:cNvSpPr/>
          <p:nvPr/>
        </p:nvSpPr>
        <p:spPr>
          <a:xfrm>
            <a:off x="2618011" y="3213770"/>
            <a:ext cx="1281048" cy="653296"/>
          </a:xfrm>
          <a:prstGeom prst="wedgeEllipseCallout">
            <a:avLst>
              <a:gd name="adj1" fmla="val -77920"/>
              <a:gd name="adj2" fmla="val 48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/>
              <a:t>有讲解的地点</a:t>
            </a:r>
            <a:endParaRPr lang="zh-CN" altLang="en-US" sz="1800" b="1" dirty="0"/>
          </a:p>
        </p:txBody>
      </p:sp>
      <p:sp>
        <p:nvSpPr>
          <p:cNvPr id="119" name="椭圆形标注 118"/>
          <p:cNvSpPr/>
          <p:nvPr/>
        </p:nvSpPr>
        <p:spPr>
          <a:xfrm>
            <a:off x="3795035" y="5247741"/>
            <a:ext cx="883361" cy="653296"/>
          </a:xfrm>
          <a:prstGeom prst="wedgeEllipseCallout">
            <a:avLst>
              <a:gd name="adj1" fmla="val -77920"/>
              <a:gd name="adj2" fmla="val 48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/>
              <a:t>菜单</a:t>
            </a:r>
            <a:endParaRPr lang="zh-CN" altLang="en-US" sz="1800" b="1" dirty="0"/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602" b="96956" l="4500" r="95000">
                        <a14:foregroundMark x1="45250" y1="13817" x2="35750" y2="19906"/>
                        <a14:foregroundMark x1="25500" y1="62763" x2="11000" y2="89227"/>
                        <a14:foregroundMark x1="74750" y1="61827" x2="90500" y2="854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4703" y="4920850"/>
            <a:ext cx="236092" cy="252028"/>
          </a:xfrm>
          <a:prstGeom prst="rect">
            <a:avLst/>
          </a:prstGeom>
        </p:spPr>
      </p:pic>
      <p:sp>
        <p:nvSpPr>
          <p:cNvPr id="121" name="椭圆形标注 120"/>
          <p:cNvSpPr/>
          <p:nvPr/>
        </p:nvSpPr>
        <p:spPr>
          <a:xfrm>
            <a:off x="3182030" y="4404514"/>
            <a:ext cx="1200178" cy="653296"/>
          </a:xfrm>
          <a:prstGeom prst="wedgeEllipseCallout">
            <a:avLst>
              <a:gd name="adj1" fmla="val -77920"/>
              <a:gd name="adj2" fmla="val 48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/>
              <a:t>我的位置</a:t>
            </a:r>
            <a:endParaRPr lang="zh-CN" altLang="en-US" sz="1800" b="1" dirty="0"/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99398">
                        <a14:foregroundMark x1="37952" y1="26087" x2="37952" y2="26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7913" y="1947022"/>
            <a:ext cx="332358" cy="322347"/>
          </a:xfrm>
          <a:prstGeom prst="rect">
            <a:avLst/>
          </a:prstGeom>
        </p:spPr>
      </p:pic>
      <p:sp>
        <p:nvSpPr>
          <p:cNvPr id="123" name="椭圆形标注 122"/>
          <p:cNvSpPr/>
          <p:nvPr/>
        </p:nvSpPr>
        <p:spPr>
          <a:xfrm>
            <a:off x="3707466" y="1293627"/>
            <a:ext cx="1238190" cy="627367"/>
          </a:xfrm>
          <a:prstGeom prst="wedgeEllipseCallout">
            <a:avLst>
              <a:gd name="adj1" fmla="val -73906"/>
              <a:gd name="adj2" fmla="val 751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/>
              <a:t>小工具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985055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4"/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2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FFC000"/>
      </a:accent2>
      <a:accent3>
        <a:srgbClr val="A5A5A5"/>
      </a:accent3>
      <a:accent4>
        <a:srgbClr val="A5A5A5"/>
      </a:accent4>
      <a:accent5>
        <a:srgbClr val="A5A5A5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3673</TotalTime>
  <Words>1699</Words>
  <Application>Microsoft Office PowerPoint</Application>
  <PresentationFormat>自定义</PresentationFormat>
  <Paragraphs>277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 Unicode MS</vt:lpstr>
      <vt:lpstr>宋体</vt:lpstr>
      <vt:lpstr>Calibri</vt:lpstr>
      <vt:lpstr>Arial</vt:lpstr>
      <vt:lpstr>Wingdings</vt:lpstr>
      <vt:lpstr>微软雅黑</vt:lpstr>
      <vt:lpstr>新細明體</vt:lpstr>
      <vt:lpstr>Times New Roman</vt:lpstr>
      <vt:lpstr>Arial Black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振华宇光</dc:creator>
  <cp:lastModifiedBy>jing wan</cp:lastModifiedBy>
  <cp:revision>402</cp:revision>
  <dcterms:created xsi:type="dcterms:W3CDTF">2014-08-23T07:50:08Z</dcterms:created>
  <dcterms:modified xsi:type="dcterms:W3CDTF">2017-09-26T15:36:07Z</dcterms:modified>
</cp:coreProperties>
</file>